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37"/>
  </p:notesMasterIdLst>
  <p:sldIdLst>
    <p:sldId id="256" r:id="rId2"/>
    <p:sldId id="257" r:id="rId3"/>
    <p:sldId id="291" r:id="rId4"/>
    <p:sldId id="292" r:id="rId5"/>
    <p:sldId id="260" r:id="rId6"/>
    <p:sldId id="261" r:id="rId7"/>
    <p:sldId id="262" r:id="rId8"/>
    <p:sldId id="263" r:id="rId9"/>
    <p:sldId id="264" r:id="rId10"/>
    <p:sldId id="266" r:id="rId11"/>
    <p:sldId id="267" r:id="rId12"/>
    <p:sldId id="269" r:id="rId13"/>
    <p:sldId id="271" r:id="rId14"/>
    <p:sldId id="273" r:id="rId15"/>
    <p:sldId id="274" r:id="rId16"/>
    <p:sldId id="275" r:id="rId17"/>
    <p:sldId id="276" r:id="rId18"/>
    <p:sldId id="277" r:id="rId19"/>
    <p:sldId id="278" r:id="rId20"/>
    <p:sldId id="279" r:id="rId21"/>
    <p:sldId id="280" r:id="rId22"/>
    <p:sldId id="281" r:id="rId23"/>
    <p:sldId id="284" r:id="rId24"/>
    <p:sldId id="285" r:id="rId25"/>
    <p:sldId id="286" r:id="rId26"/>
    <p:sldId id="287" r:id="rId27"/>
    <p:sldId id="288" r:id="rId28"/>
    <p:sldId id="289" r:id="rId29"/>
    <p:sldId id="290" r:id="rId30"/>
    <p:sldId id="265" r:id="rId31"/>
    <p:sldId id="268" r:id="rId32"/>
    <p:sldId id="270" r:id="rId33"/>
    <p:sldId id="272" r:id="rId34"/>
    <p:sldId id="282" r:id="rId35"/>
    <p:sldId id="283" r:id="rId36"/>
  </p:sldIdLst>
  <p:sldSz cx="18288000" cy="10287000"/>
  <p:notesSz cx="6858000" cy="9144000"/>
  <p:embeddedFontLst>
    <p:embeddedFont>
      <p:font typeface="Calibri" panose="020F0502020204030204" pitchFamily="34" charset="0"/>
      <p:regular r:id="rId38"/>
      <p:bold r:id="rId39"/>
      <p:italic r:id="rId40"/>
      <p:boldItalic r:id="rId41"/>
    </p:embeddedFont>
    <p:embeddedFont>
      <p:font typeface="Consolas" panose="020B0609020204030204" pitchFamily="49" charset="0"/>
      <p:regular r:id="rId42"/>
      <p:bold r:id="rId43"/>
      <p:italic r:id="rId44"/>
      <p:boldItalic r:id="rId45"/>
    </p:embeddedFont>
    <p:embeddedFont>
      <p:font typeface="Playfair Display" panose="00000500000000000000" pitchFamily="2" charset="0"/>
      <p:regular r:id="rId46"/>
      <p:bold r:id="rId47"/>
      <p:italic r:id="rId48"/>
      <p:boldItalic r:id="rId49"/>
    </p:embeddedFont>
    <p:embeddedFont>
      <p:font typeface="Public Sans" panose="020B0604020202020204" charset="0"/>
      <p:regular r:id="rId50"/>
      <p:bold r:id="rId51"/>
      <p:italic r:id="rId52"/>
      <p:boldItalic r:id="rId5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54" roundtripDataSignature="AMtx7mhFCmxwMbdjVRnzXdXWqV3aMlvDR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216" y="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5.fntdata"/><Relationship Id="rId47" Type="http://schemas.openxmlformats.org/officeDocument/2006/relationships/font" Target="fonts/font10.fntdata"/><Relationship Id="rId50" Type="http://schemas.openxmlformats.org/officeDocument/2006/relationships/font" Target="fonts/font13.fntdata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3" Type="http://schemas.openxmlformats.org/officeDocument/2006/relationships/font" Target="fonts/font16.fntdata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6.fntdata"/><Relationship Id="rId48" Type="http://schemas.openxmlformats.org/officeDocument/2006/relationships/font" Target="fonts/font11.fntdata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14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openxmlformats.org/officeDocument/2006/relationships/font" Target="fonts/font9.fntdata"/><Relationship Id="rId20" Type="http://schemas.openxmlformats.org/officeDocument/2006/relationships/slide" Target="slides/slide19.xml"/><Relationship Id="rId41" Type="http://schemas.openxmlformats.org/officeDocument/2006/relationships/font" Target="fonts/font4.fntdata"/><Relationship Id="rId54" Type="http://customschemas.google.com/relationships/presentationmetadata" Target="meta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2.fntdata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7.fntdata"/><Relationship Id="rId52" Type="http://schemas.openxmlformats.org/officeDocument/2006/relationships/font" Target="fonts/font1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2857500" y="512763"/>
            <a:ext cx="3429000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1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51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53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55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7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9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0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1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0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2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3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59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61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63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p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64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p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65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295;p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66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" name="Google Shape;301;p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67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41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41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639961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a2c1ae7540_1_0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g2a2c1ae7540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9886163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48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9711341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52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6995271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54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2723409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56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7047904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17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5511225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8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892401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a2c1ae7540_1_0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g2a2c1ae7540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579333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a2c1ae7540_1_0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g2a2c1ae7540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7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a2c1ae7540_1_5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g2a2c1ae7540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7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a2c1ae7540_1_11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g2a2c1ae7540_1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a2c1ae7540_1_17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g2a2c1ae7540_1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46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6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6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6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78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78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74" name="Google Shape;74;p78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75" name="Google Shape;75;p7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7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7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79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79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7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7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7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7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70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" name="Google Shape;22;p7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7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7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71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71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7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7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7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7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" name="Google Shape;34;p7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7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7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73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73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7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7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7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7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7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46" name="Google Shape;46;p74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47" name="Google Shape;47;p7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7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7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75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3" name="Google Shape;53;p75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54" name="Google Shape;54;p75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5" name="Google Shape;55;p75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56" name="Google Shape;56;p7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7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7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7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7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7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7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77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77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7" name="Google Shape;67;p77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8" name="Google Shape;68;p7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7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7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EE7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6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6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6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6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6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.toronto.ca/dataset/major-crime-indicators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8" name="Google Shape;88;p1"/>
          <p:cNvCxnSpPr/>
          <p:nvPr/>
        </p:nvCxnSpPr>
        <p:spPr>
          <a:xfrm rot="10800000" flipH="1">
            <a:off x="650151" y="6942355"/>
            <a:ext cx="16230594" cy="38509"/>
          </a:xfrm>
          <a:prstGeom prst="straightConnector1">
            <a:avLst/>
          </a:prstGeom>
          <a:noFill/>
          <a:ln w="9525" cap="flat" cmpd="sng">
            <a:solidFill>
              <a:srgbClr val="2B2C3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9" name="Google Shape;89;p1"/>
          <p:cNvSpPr txBox="1"/>
          <p:nvPr/>
        </p:nvSpPr>
        <p:spPr>
          <a:xfrm>
            <a:off x="561282" y="693962"/>
            <a:ext cx="16408200" cy="59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1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258" b="0" i="0" u="none" strike="noStrike" cap="none">
                <a:solidFill>
                  <a:srgbClr val="2B2C3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Discovering Toronto Neighborhoods</a:t>
            </a:r>
            <a:endParaRPr sz="400"/>
          </a:p>
        </p:txBody>
      </p:sp>
      <p:sp>
        <p:nvSpPr>
          <p:cNvPr id="90" name="Google Shape;90;p1"/>
          <p:cNvSpPr/>
          <p:nvPr/>
        </p:nvSpPr>
        <p:spPr>
          <a:xfrm>
            <a:off x="13797696" y="7280901"/>
            <a:ext cx="3461604" cy="2847170"/>
          </a:xfrm>
          <a:custGeom>
            <a:avLst/>
            <a:gdLst/>
            <a:ahLst/>
            <a:cxnLst/>
            <a:rect l="l" t="t" r="r" b="b"/>
            <a:pathLst>
              <a:path w="3461604" h="2847170" extrusionOk="0">
                <a:moveTo>
                  <a:pt x="0" y="0"/>
                </a:moveTo>
                <a:lnTo>
                  <a:pt x="3461604" y="0"/>
                </a:lnTo>
                <a:lnTo>
                  <a:pt x="3461604" y="2847170"/>
                </a:lnTo>
                <a:lnTo>
                  <a:pt x="0" y="284717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1"/>
          <p:cNvSpPr txBox="1"/>
          <p:nvPr/>
        </p:nvSpPr>
        <p:spPr>
          <a:xfrm>
            <a:off x="1028700" y="7572704"/>
            <a:ext cx="10194263" cy="16855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82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rPr>
              <a:t>Amos Chew - N01533575</a:t>
            </a:r>
            <a:endParaRPr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82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rPr>
              <a:t>Ricardo Hornedo - N01538048</a:t>
            </a:r>
            <a:endParaRPr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82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rPr>
              <a:t>WenHao Fang - N01555914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1"/>
          <p:cNvSpPr txBox="1"/>
          <p:nvPr/>
        </p:nvSpPr>
        <p:spPr>
          <a:xfrm>
            <a:off x="4018390" y="3055663"/>
            <a:ext cx="10251220" cy="3195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 Depth Analysis </a:t>
            </a:r>
            <a:endParaRPr dirty="0"/>
          </a:p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and Findings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5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17221200" cy="1592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Calibri"/>
              <a:buNone/>
            </a:pPr>
            <a:r>
              <a:rPr lang="en-US" sz="5600" b="1" dirty="0"/>
              <a:t>Temporal Analysis - General Trend</a:t>
            </a:r>
            <a:endParaRPr sz="5600" b="1" dirty="0"/>
          </a:p>
        </p:txBody>
      </p:sp>
      <p:sp>
        <p:nvSpPr>
          <p:cNvPr id="158" name="Google Shape;158;p51"/>
          <p:cNvSpPr txBox="1">
            <a:spLocks noGrp="1"/>
          </p:cNvSpPr>
          <p:nvPr>
            <p:ph type="body" idx="1"/>
          </p:nvPr>
        </p:nvSpPr>
        <p:spPr>
          <a:xfrm>
            <a:off x="457200" y="1714500"/>
            <a:ext cx="17221200" cy="73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</a:pPr>
            <a:r>
              <a:rPr lang="en-US" sz="3600" dirty="0"/>
              <a:t>Toronto's annual crime trends (</a:t>
            </a:r>
            <a:r>
              <a:rPr lang="en-US" sz="3600" b="1" dirty="0"/>
              <a:t>2014-2022</a:t>
            </a:r>
            <a:r>
              <a:rPr lang="en-US" sz="3600" dirty="0"/>
              <a:t>) show dynamic fluctuations.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</a:pPr>
            <a:endParaRPr lang="en-US" sz="3600" dirty="0"/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</a:pPr>
            <a:r>
              <a:rPr lang="en-US" sz="3600" dirty="0"/>
              <a:t>Beginning at </a:t>
            </a:r>
            <a:r>
              <a:rPr lang="en-US" sz="3600" b="1" dirty="0"/>
              <a:t>32,467</a:t>
            </a:r>
            <a:r>
              <a:rPr lang="en-US" sz="3600" dirty="0"/>
              <a:t> incidents in </a:t>
            </a:r>
            <a:r>
              <a:rPr lang="en-US" sz="3600" b="1" dirty="0"/>
              <a:t>2014</a:t>
            </a:r>
            <a:r>
              <a:rPr lang="en-US" sz="3600" dirty="0"/>
              <a:t>, the rate steadily rose to a peak of </a:t>
            </a:r>
            <a:r>
              <a:rPr lang="en-US" sz="3600" b="1" dirty="0"/>
              <a:t>40,026</a:t>
            </a:r>
            <a:r>
              <a:rPr lang="en-US" sz="3600" dirty="0"/>
              <a:t> in </a:t>
            </a:r>
            <a:r>
              <a:rPr lang="en-US" sz="3600" b="1" dirty="0"/>
              <a:t>2019</a:t>
            </a:r>
            <a:r>
              <a:rPr lang="en-US" sz="3600" dirty="0"/>
              <a:t>.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</a:pPr>
            <a:endParaRPr lang="en-US" sz="3600" dirty="0"/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</a:pPr>
            <a:r>
              <a:rPr lang="en-US" sz="3600" dirty="0"/>
              <a:t>Subsequent years saw declines in </a:t>
            </a:r>
            <a:r>
              <a:rPr lang="en-US" sz="3600" b="1" dirty="0"/>
              <a:t>2020</a:t>
            </a:r>
            <a:r>
              <a:rPr lang="en-US" sz="3600" dirty="0"/>
              <a:t> and </a:t>
            </a:r>
            <a:r>
              <a:rPr lang="en-US" sz="3600" b="1" dirty="0"/>
              <a:t>2021</a:t>
            </a:r>
            <a:r>
              <a:rPr lang="en-US" sz="3600" dirty="0"/>
              <a:t>, followed by a sudden rise to </a:t>
            </a:r>
            <a:r>
              <a:rPr lang="en-US" sz="3600" b="1" dirty="0"/>
              <a:t>40,225</a:t>
            </a:r>
            <a:r>
              <a:rPr lang="en-US" sz="3600" dirty="0"/>
              <a:t> incidents in </a:t>
            </a:r>
            <a:r>
              <a:rPr lang="en-US" sz="3600" b="1" dirty="0"/>
              <a:t>2022</a:t>
            </a:r>
            <a:r>
              <a:rPr lang="en-US" sz="3600" dirty="0"/>
              <a:t>.</a:t>
            </a:r>
            <a:endParaRPr sz="3600" dirty="0"/>
          </a:p>
        </p:txBody>
      </p:sp>
      <p:pic>
        <p:nvPicPr>
          <p:cNvPr id="159" name="Google Shape;159;p51" descr="图表, 折线图&#10;&#10;描述已自动生成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52800" y="5335623"/>
            <a:ext cx="11353800" cy="46767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5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17221200" cy="1592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Calibri"/>
              <a:buNone/>
            </a:pPr>
            <a:r>
              <a:rPr lang="en-US" sz="5600" b="1" dirty="0"/>
              <a:t>Temporal Analysis - Day of Week</a:t>
            </a:r>
            <a:endParaRPr sz="5600" b="1" dirty="0"/>
          </a:p>
        </p:txBody>
      </p:sp>
      <p:sp>
        <p:nvSpPr>
          <p:cNvPr id="172" name="Google Shape;172;p53"/>
          <p:cNvSpPr txBox="1">
            <a:spLocks noGrp="1"/>
          </p:cNvSpPr>
          <p:nvPr>
            <p:ph type="body" idx="1"/>
          </p:nvPr>
        </p:nvSpPr>
        <p:spPr>
          <a:xfrm>
            <a:off x="457200" y="1866900"/>
            <a:ext cx="17602200" cy="73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>
              <a:spcBef>
                <a:spcPts val="0"/>
              </a:spcBef>
              <a:buSzPts val="3600"/>
            </a:pPr>
            <a:r>
              <a:rPr lang="en-US" sz="3600" dirty="0"/>
              <a:t>Line chart shows elevated crime counts on </a:t>
            </a:r>
            <a:r>
              <a:rPr lang="en-US" sz="3600" b="1" dirty="0"/>
              <a:t>Friday</a:t>
            </a:r>
            <a:r>
              <a:rPr lang="en-US" sz="3600" dirty="0"/>
              <a:t>, </a:t>
            </a:r>
            <a:r>
              <a:rPr lang="en-US" sz="3600" b="1" dirty="0"/>
              <a:t>Saturday</a:t>
            </a:r>
            <a:r>
              <a:rPr lang="en-US" sz="3600" dirty="0"/>
              <a:t>, and </a:t>
            </a:r>
            <a:r>
              <a:rPr lang="en-US" sz="3600" b="1" dirty="0"/>
              <a:t>Sunday</a:t>
            </a:r>
            <a:r>
              <a:rPr lang="en-US" sz="3600" dirty="0"/>
              <a:t>.</a:t>
            </a:r>
          </a:p>
          <a:p>
            <a:pPr marL="342900" lvl="0">
              <a:spcBef>
                <a:spcPts val="0"/>
              </a:spcBef>
              <a:buSzPts val="3600"/>
            </a:pPr>
            <a:endParaRPr lang="en-US" sz="3600" dirty="0"/>
          </a:p>
          <a:p>
            <a:pPr marL="342900" lvl="0">
              <a:spcBef>
                <a:spcPts val="0"/>
              </a:spcBef>
              <a:buSzPts val="3600"/>
            </a:pPr>
            <a:r>
              <a:rPr lang="en-US" sz="3600" b="1" dirty="0"/>
              <a:t>Fridays</a:t>
            </a:r>
            <a:r>
              <a:rPr lang="en-US" sz="3600" dirty="0"/>
              <a:t> consistently have the </a:t>
            </a:r>
            <a:r>
              <a:rPr lang="en-US" sz="3600" b="1" dirty="0"/>
              <a:t>highest</a:t>
            </a:r>
            <a:r>
              <a:rPr lang="en-US" sz="3600" dirty="0"/>
              <a:t> numbers, while </a:t>
            </a:r>
            <a:r>
              <a:rPr lang="en-US" sz="3600" b="1" dirty="0"/>
              <a:t>Tuesdays</a:t>
            </a:r>
            <a:r>
              <a:rPr lang="en-US" sz="3600" dirty="0"/>
              <a:t> consistently have the </a:t>
            </a:r>
            <a:r>
              <a:rPr lang="en-US" sz="3600" b="1" dirty="0"/>
              <a:t>lowest</a:t>
            </a:r>
            <a:r>
              <a:rPr lang="en-US" sz="3600" dirty="0"/>
              <a:t>.</a:t>
            </a:r>
            <a:endParaRPr sz="3600" dirty="0"/>
          </a:p>
        </p:txBody>
      </p:sp>
      <p:pic>
        <p:nvPicPr>
          <p:cNvPr id="173" name="Google Shape;173;p53" descr="图表, 折线图&#10;&#10;描述已自动生成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24200" y="4932827"/>
            <a:ext cx="11430000" cy="50689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5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17221200" cy="1592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Calibri"/>
              <a:buNone/>
            </a:pPr>
            <a:r>
              <a:rPr lang="en-US" sz="5600" b="1" dirty="0"/>
              <a:t>Geographic Analysis - Top 5 Region with Lowest Crime</a:t>
            </a:r>
            <a:endParaRPr sz="5600" b="1" dirty="0"/>
          </a:p>
        </p:txBody>
      </p:sp>
      <p:sp>
        <p:nvSpPr>
          <p:cNvPr id="186" name="Google Shape;186;p55"/>
          <p:cNvSpPr txBox="1">
            <a:spLocks noGrp="1"/>
          </p:cNvSpPr>
          <p:nvPr>
            <p:ph type="body" idx="1"/>
          </p:nvPr>
        </p:nvSpPr>
        <p:spPr>
          <a:xfrm>
            <a:off x="457200" y="2400300"/>
            <a:ext cx="8686800" cy="73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342900" lvl="0">
              <a:spcBef>
                <a:spcPts val="0"/>
              </a:spcBef>
              <a:buSzPts val="4200"/>
            </a:pPr>
            <a:r>
              <a:rPr lang="en-US" sz="4200" b="1" dirty="0"/>
              <a:t>“Location, location, location!” </a:t>
            </a:r>
            <a:r>
              <a:rPr lang="en-US" sz="4200" dirty="0"/>
              <a:t>- A mantra in real estate underscores the significance of geography.</a:t>
            </a:r>
          </a:p>
          <a:p>
            <a:pPr marL="0" lvl="0" indent="0">
              <a:spcBef>
                <a:spcPts val="0"/>
              </a:spcBef>
              <a:buSzPts val="4200"/>
              <a:buNone/>
            </a:pPr>
            <a:endParaRPr lang="en-US" sz="4200" dirty="0"/>
          </a:p>
          <a:p>
            <a:pPr marL="342900" lvl="0">
              <a:spcBef>
                <a:spcPts val="0"/>
              </a:spcBef>
              <a:buSzPts val="4200"/>
            </a:pPr>
            <a:r>
              <a:rPr lang="en-US" sz="4200" dirty="0"/>
              <a:t>Using </a:t>
            </a:r>
            <a:r>
              <a:rPr lang="en-US" sz="4200" b="1" dirty="0"/>
              <a:t>Spark</a:t>
            </a:r>
            <a:r>
              <a:rPr lang="en-US" sz="4200" dirty="0"/>
              <a:t> in </a:t>
            </a:r>
            <a:r>
              <a:rPr lang="en-US" sz="4200" b="1" dirty="0"/>
              <a:t>Zeppelin</a:t>
            </a:r>
            <a:r>
              <a:rPr lang="en-US" sz="4200" dirty="0"/>
              <a:t>, we identified the top 5 regions with the lowest crime numbers, offering insights into safer areas.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Char char="•"/>
            </a:pPr>
            <a:endParaRPr lang="en-US" sz="4200" dirty="0"/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Char char="•"/>
            </a:pPr>
            <a:r>
              <a:rPr lang="en-US" sz="4200" dirty="0"/>
              <a:t>The output reveals that </a:t>
            </a:r>
            <a:r>
              <a:rPr lang="en-US" sz="4200" b="1" dirty="0"/>
              <a:t>Lambton Baby Point </a:t>
            </a:r>
            <a:r>
              <a:rPr lang="en-US" sz="4200" dirty="0"/>
              <a:t>has the lowest crime number at </a:t>
            </a:r>
            <a:r>
              <a:rPr lang="en-US" sz="4200" b="1" dirty="0"/>
              <a:t>519</a:t>
            </a:r>
            <a:r>
              <a:rPr lang="en-US" sz="4200" dirty="0"/>
              <a:t>, followed by </a:t>
            </a:r>
            <a:r>
              <a:rPr lang="en-US" sz="4200" b="1" dirty="0"/>
              <a:t>Woodbine-Lumsden</a:t>
            </a:r>
            <a:r>
              <a:rPr lang="en-US" sz="4200" dirty="0"/>
              <a:t>, </a:t>
            </a:r>
            <a:r>
              <a:rPr lang="en-US" sz="4200" b="1" dirty="0"/>
              <a:t>Guildwood</a:t>
            </a:r>
            <a:r>
              <a:rPr lang="en-US" sz="4200" dirty="0"/>
              <a:t>, </a:t>
            </a:r>
            <a:r>
              <a:rPr lang="en-US" sz="4200" b="1" dirty="0"/>
              <a:t>Maple Leaf</a:t>
            </a:r>
            <a:r>
              <a:rPr lang="en-US" sz="4200" dirty="0"/>
              <a:t>, and </a:t>
            </a:r>
            <a:r>
              <a:rPr lang="en-US" sz="4200" b="1" dirty="0"/>
              <a:t>Yonge-</a:t>
            </a:r>
            <a:r>
              <a:rPr lang="en-US" sz="4200" b="1" dirty="0" err="1"/>
              <a:t>St.Clair</a:t>
            </a:r>
            <a:r>
              <a:rPr lang="en-US" sz="4200" dirty="0"/>
              <a:t>.</a:t>
            </a:r>
            <a:endParaRPr sz="4200" dirty="0"/>
          </a:p>
        </p:txBody>
      </p:sp>
      <p:pic>
        <p:nvPicPr>
          <p:cNvPr id="187" name="Google Shape;187;p55" descr="表格&#10;&#10;描述已自动生成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24030" y="2400300"/>
            <a:ext cx="7745103" cy="68100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5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17221200" cy="1592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Calibri"/>
              <a:buNone/>
            </a:pPr>
            <a:r>
              <a:rPr lang="en-US" sz="5600" b="1" dirty="0"/>
              <a:t>Geographic Analysis - Top 5 Region with Highest Crime</a:t>
            </a:r>
            <a:endParaRPr sz="5600" b="1" dirty="0"/>
          </a:p>
        </p:txBody>
      </p:sp>
      <p:sp>
        <p:nvSpPr>
          <p:cNvPr id="200" name="Google Shape;200;p57"/>
          <p:cNvSpPr txBox="1">
            <a:spLocks noGrp="1"/>
          </p:cNvSpPr>
          <p:nvPr>
            <p:ph type="body" idx="1"/>
          </p:nvPr>
        </p:nvSpPr>
        <p:spPr>
          <a:xfrm>
            <a:off x="457200" y="2400300"/>
            <a:ext cx="10515600" cy="73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Char char="•"/>
            </a:pPr>
            <a:r>
              <a:rPr lang="en-US" sz="4200" dirty="0"/>
              <a:t>The output highlights </a:t>
            </a:r>
            <a:r>
              <a:rPr lang="en-US" sz="4200" b="1" dirty="0"/>
              <a:t>West Humber-Clair </a:t>
            </a:r>
            <a:r>
              <a:rPr lang="en-US" sz="4200" dirty="0"/>
              <a:t>as the </a:t>
            </a:r>
            <a:r>
              <a:rPr lang="en-US" sz="4200" dirty="0" err="1"/>
              <a:t>neighbourhood</a:t>
            </a:r>
            <a:r>
              <a:rPr lang="en-US" sz="4200" dirty="0"/>
              <a:t> with the highest crime number at </a:t>
            </a:r>
            <a:r>
              <a:rPr lang="en-US" sz="4200" b="1" dirty="0"/>
              <a:t>8,803</a:t>
            </a:r>
            <a:r>
              <a:rPr lang="en-US" sz="4200" dirty="0"/>
              <a:t>, followed by </a:t>
            </a:r>
            <a:r>
              <a:rPr lang="en-US" sz="4200" b="1" dirty="0"/>
              <a:t>Moss Park, Downtown Yonge East</a:t>
            </a:r>
            <a:r>
              <a:rPr lang="en-US" sz="4200" dirty="0"/>
              <a:t>, </a:t>
            </a:r>
            <a:r>
              <a:rPr lang="en-US" sz="4200" b="1" dirty="0"/>
              <a:t>Yonge-Bay Corridor</a:t>
            </a:r>
            <a:r>
              <a:rPr lang="en-US" sz="4200" dirty="0"/>
              <a:t>, and </a:t>
            </a:r>
            <a:r>
              <a:rPr lang="en-US" sz="4200" b="1" dirty="0"/>
              <a:t>Wellington Place</a:t>
            </a:r>
            <a:r>
              <a:rPr lang="en-US" sz="4200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</a:pPr>
            <a:endParaRPr lang="en-US" sz="4200" dirty="0"/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Char char="•"/>
            </a:pPr>
            <a:r>
              <a:rPr lang="en-US" sz="4200" dirty="0"/>
              <a:t>Notably, </a:t>
            </a:r>
            <a:r>
              <a:rPr lang="en-US" sz="4200" b="1" dirty="0"/>
              <a:t>West Humber-Clair</a:t>
            </a:r>
            <a:r>
              <a:rPr lang="en-US" sz="4200" dirty="0"/>
              <a:t>, the </a:t>
            </a:r>
            <a:r>
              <a:rPr lang="en-US" sz="4200" dirty="0" err="1"/>
              <a:t>neighbourhood</a:t>
            </a:r>
            <a:r>
              <a:rPr lang="en-US" sz="4200" dirty="0"/>
              <a:t> with the highest crime number, is home to </a:t>
            </a:r>
            <a:r>
              <a:rPr lang="en-US" sz="4200" b="1" dirty="0"/>
              <a:t>Humber College (North Campus)</a:t>
            </a:r>
            <a:r>
              <a:rPr lang="en-US" sz="4200" dirty="0"/>
              <a:t>.</a:t>
            </a:r>
          </a:p>
        </p:txBody>
      </p:sp>
      <p:pic>
        <p:nvPicPr>
          <p:cNvPr id="201" name="Google Shape;201;p57" descr="表格&#10;&#10;描述已自动生成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988039" y="2781300"/>
            <a:ext cx="7014847" cy="449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6" name="Google Shape;206;p19"/>
          <p:cNvCxnSpPr/>
          <p:nvPr/>
        </p:nvCxnSpPr>
        <p:spPr>
          <a:xfrm rot="10800000" flipH="1">
            <a:off x="1028695" y="1760761"/>
            <a:ext cx="16230594" cy="38509"/>
          </a:xfrm>
          <a:prstGeom prst="straightConnector1">
            <a:avLst/>
          </a:prstGeom>
          <a:noFill/>
          <a:ln w="9525" cap="flat" cmpd="sng">
            <a:solidFill>
              <a:srgbClr val="2B2C3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7" name="Google Shape;207;p19"/>
          <p:cNvSpPr/>
          <p:nvPr/>
        </p:nvSpPr>
        <p:spPr>
          <a:xfrm>
            <a:off x="1516277" y="2150114"/>
            <a:ext cx="15211788" cy="7903048"/>
          </a:xfrm>
          <a:custGeom>
            <a:avLst/>
            <a:gdLst/>
            <a:ahLst/>
            <a:cxnLst/>
            <a:rect l="l" t="t" r="r" b="b"/>
            <a:pathLst>
              <a:path w="15211788" h="7903048" extrusionOk="0">
                <a:moveTo>
                  <a:pt x="0" y="0"/>
                </a:moveTo>
                <a:lnTo>
                  <a:pt x="15211788" y="0"/>
                </a:lnTo>
                <a:lnTo>
                  <a:pt x="15211788" y="7903048"/>
                </a:lnTo>
                <a:lnTo>
                  <a:pt x="0" y="790304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" name="Google Shape;208;p19"/>
          <p:cNvSpPr txBox="1"/>
          <p:nvPr/>
        </p:nvSpPr>
        <p:spPr>
          <a:xfrm>
            <a:off x="1006871" y="942975"/>
            <a:ext cx="16230600" cy="651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14" b="1" dirty="0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rPr>
              <a:t>IDENTIFYING HIGH CRIME RATES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3" name="Google Shape;213;p20"/>
          <p:cNvCxnSpPr/>
          <p:nvPr/>
        </p:nvCxnSpPr>
        <p:spPr>
          <a:xfrm rot="10800000" flipH="1">
            <a:off x="1028695" y="1760761"/>
            <a:ext cx="16230594" cy="38509"/>
          </a:xfrm>
          <a:prstGeom prst="straightConnector1">
            <a:avLst/>
          </a:prstGeom>
          <a:noFill/>
          <a:ln w="9525" cap="flat" cmpd="sng">
            <a:solidFill>
              <a:srgbClr val="2B2C3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14" name="Google Shape;214;p20"/>
          <p:cNvSpPr/>
          <p:nvPr/>
        </p:nvSpPr>
        <p:spPr>
          <a:xfrm>
            <a:off x="1028700" y="2422426"/>
            <a:ext cx="16208771" cy="7133477"/>
          </a:xfrm>
          <a:custGeom>
            <a:avLst/>
            <a:gdLst/>
            <a:ahLst/>
            <a:cxnLst/>
            <a:rect l="l" t="t" r="r" b="b"/>
            <a:pathLst>
              <a:path w="16208771" h="7133477" extrusionOk="0">
                <a:moveTo>
                  <a:pt x="0" y="0"/>
                </a:moveTo>
                <a:lnTo>
                  <a:pt x="16208771" y="0"/>
                </a:lnTo>
                <a:lnTo>
                  <a:pt x="16208771" y="7133477"/>
                </a:lnTo>
                <a:lnTo>
                  <a:pt x="0" y="713347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" name="Google Shape;215;p20"/>
          <p:cNvSpPr txBox="1"/>
          <p:nvPr/>
        </p:nvSpPr>
        <p:spPr>
          <a:xfrm>
            <a:off x="1006871" y="942975"/>
            <a:ext cx="16230600" cy="651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14" b="1" dirty="0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rPr>
              <a:t>IDENTIFYING HIGH CRIME RATES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0" name="Google Shape;220;p21"/>
          <p:cNvCxnSpPr/>
          <p:nvPr/>
        </p:nvCxnSpPr>
        <p:spPr>
          <a:xfrm rot="10800000" flipH="1">
            <a:off x="1028695" y="1760761"/>
            <a:ext cx="16230594" cy="38509"/>
          </a:xfrm>
          <a:prstGeom prst="straightConnector1">
            <a:avLst/>
          </a:prstGeom>
          <a:noFill/>
          <a:ln w="9525" cap="flat" cmpd="sng">
            <a:solidFill>
              <a:srgbClr val="2B2C3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21" name="Google Shape;221;p21"/>
          <p:cNvSpPr/>
          <p:nvPr/>
        </p:nvSpPr>
        <p:spPr>
          <a:xfrm>
            <a:off x="1760004" y="1965957"/>
            <a:ext cx="15073560" cy="8046884"/>
          </a:xfrm>
          <a:custGeom>
            <a:avLst/>
            <a:gdLst/>
            <a:ahLst/>
            <a:cxnLst/>
            <a:rect l="l" t="t" r="r" b="b"/>
            <a:pathLst>
              <a:path w="15073560" h="8046884" extrusionOk="0">
                <a:moveTo>
                  <a:pt x="0" y="0"/>
                </a:moveTo>
                <a:lnTo>
                  <a:pt x="15073560" y="0"/>
                </a:lnTo>
                <a:lnTo>
                  <a:pt x="15073560" y="8046884"/>
                </a:lnTo>
                <a:lnTo>
                  <a:pt x="0" y="804688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Google Shape;222;p21"/>
          <p:cNvSpPr txBox="1"/>
          <p:nvPr/>
        </p:nvSpPr>
        <p:spPr>
          <a:xfrm>
            <a:off x="1006871" y="942975"/>
            <a:ext cx="16230600" cy="651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14" b="1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rPr>
              <a:t>IDENTIFYING HIGH CRIME RATES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7" name="Google Shape;227;p30"/>
          <p:cNvCxnSpPr/>
          <p:nvPr/>
        </p:nvCxnSpPr>
        <p:spPr>
          <a:xfrm rot="10800000" flipH="1">
            <a:off x="1006882" y="1741711"/>
            <a:ext cx="16230594" cy="38509"/>
          </a:xfrm>
          <a:prstGeom prst="straightConnector1">
            <a:avLst/>
          </a:prstGeom>
          <a:noFill/>
          <a:ln w="9525" cap="flat" cmpd="sng">
            <a:solidFill>
              <a:srgbClr val="2B2C3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28" name="Google Shape;228;p30"/>
          <p:cNvSpPr/>
          <p:nvPr/>
        </p:nvSpPr>
        <p:spPr>
          <a:xfrm>
            <a:off x="1584371" y="1927857"/>
            <a:ext cx="15119258" cy="8359143"/>
          </a:xfrm>
          <a:custGeom>
            <a:avLst/>
            <a:gdLst/>
            <a:ahLst/>
            <a:cxnLst/>
            <a:rect l="l" t="t" r="r" b="b"/>
            <a:pathLst>
              <a:path w="15119258" h="8359143" extrusionOk="0">
                <a:moveTo>
                  <a:pt x="0" y="0"/>
                </a:moveTo>
                <a:lnTo>
                  <a:pt x="15119258" y="0"/>
                </a:lnTo>
                <a:lnTo>
                  <a:pt x="15119258" y="8359143"/>
                </a:lnTo>
                <a:lnTo>
                  <a:pt x="0" y="835914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29" name="Google Shape;229;p30"/>
          <p:cNvGrpSpPr/>
          <p:nvPr/>
        </p:nvGrpSpPr>
        <p:grpSpPr>
          <a:xfrm>
            <a:off x="1584371" y="7697729"/>
            <a:ext cx="14890265" cy="654684"/>
            <a:chOff x="0" y="-38100"/>
            <a:chExt cx="3921716" cy="172427"/>
          </a:xfrm>
        </p:grpSpPr>
        <p:sp>
          <p:nvSpPr>
            <p:cNvPr id="230" name="Google Shape;230;p30"/>
            <p:cNvSpPr/>
            <p:nvPr/>
          </p:nvSpPr>
          <p:spPr>
            <a:xfrm>
              <a:off x="0" y="0"/>
              <a:ext cx="3921716" cy="134327"/>
            </a:xfrm>
            <a:custGeom>
              <a:avLst/>
              <a:gdLst/>
              <a:ahLst/>
              <a:cxnLst/>
              <a:rect l="l" t="t" r="r" b="b"/>
              <a:pathLst>
                <a:path w="3921716" h="134327" extrusionOk="0">
                  <a:moveTo>
                    <a:pt x="0" y="0"/>
                  </a:moveTo>
                  <a:lnTo>
                    <a:pt x="3921716" y="0"/>
                  </a:lnTo>
                  <a:lnTo>
                    <a:pt x="3921716" y="134327"/>
                  </a:lnTo>
                  <a:lnTo>
                    <a:pt x="0" y="134327"/>
                  </a:lnTo>
                  <a:close/>
                </a:path>
              </a:pathLst>
            </a:custGeom>
            <a:solidFill>
              <a:srgbClr val="FFFF00">
                <a:alpha val="4196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" name="Google Shape;231;p30"/>
            <p:cNvSpPr txBox="1"/>
            <p:nvPr/>
          </p:nvSpPr>
          <p:spPr>
            <a:xfrm>
              <a:off x="0" y="-38100"/>
              <a:ext cx="3921716" cy="17242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322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2" name="Google Shape;232;p30"/>
          <p:cNvSpPr txBox="1"/>
          <p:nvPr/>
        </p:nvSpPr>
        <p:spPr>
          <a:xfrm>
            <a:off x="1006871" y="942975"/>
            <a:ext cx="16230600" cy="651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14" b="1" dirty="0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rPr>
              <a:t>UNVEILING TORONTO’S LANDSCAPE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822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7" name="Google Shape;237;p32"/>
          <p:cNvCxnSpPr/>
          <p:nvPr/>
        </p:nvCxnSpPr>
        <p:spPr>
          <a:xfrm rot="10800000" flipH="1">
            <a:off x="1006882" y="1741711"/>
            <a:ext cx="16230594" cy="38509"/>
          </a:xfrm>
          <a:prstGeom prst="straightConnector1">
            <a:avLst/>
          </a:prstGeom>
          <a:noFill/>
          <a:ln w="9525" cap="flat" cmpd="sng">
            <a:solidFill>
              <a:srgbClr val="2B2C3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38" name="Google Shape;238;p32"/>
          <p:cNvSpPr/>
          <p:nvPr/>
        </p:nvSpPr>
        <p:spPr>
          <a:xfrm>
            <a:off x="1184995" y="1925658"/>
            <a:ext cx="15366029" cy="8353963"/>
          </a:xfrm>
          <a:custGeom>
            <a:avLst/>
            <a:gdLst/>
            <a:ahLst/>
            <a:cxnLst/>
            <a:rect l="l" t="t" r="r" b="b"/>
            <a:pathLst>
              <a:path w="15366029" h="8353963" extrusionOk="0">
                <a:moveTo>
                  <a:pt x="0" y="0"/>
                </a:moveTo>
                <a:lnTo>
                  <a:pt x="15366030" y="0"/>
                </a:lnTo>
                <a:lnTo>
                  <a:pt x="15366030" y="8353963"/>
                </a:lnTo>
                <a:lnTo>
                  <a:pt x="0" y="835396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39" name="Google Shape;239;p32"/>
          <p:cNvGrpSpPr/>
          <p:nvPr/>
        </p:nvGrpSpPr>
        <p:grpSpPr>
          <a:xfrm>
            <a:off x="1435539" y="5957978"/>
            <a:ext cx="14678447" cy="589564"/>
            <a:chOff x="0" y="-38100"/>
            <a:chExt cx="3865928" cy="155276"/>
          </a:xfrm>
        </p:grpSpPr>
        <p:sp>
          <p:nvSpPr>
            <p:cNvPr id="240" name="Google Shape;240;p32"/>
            <p:cNvSpPr/>
            <p:nvPr/>
          </p:nvSpPr>
          <p:spPr>
            <a:xfrm>
              <a:off x="0" y="0"/>
              <a:ext cx="3865928" cy="117176"/>
            </a:xfrm>
            <a:custGeom>
              <a:avLst/>
              <a:gdLst/>
              <a:ahLst/>
              <a:cxnLst/>
              <a:rect l="l" t="t" r="r" b="b"/>
              <a:pathLst>
                <a:path w="3865928" h="117176" extrusionOk="0">
                  <a:moveTo>
                    <a:pt x="0" y="0"/>
                  </a:moveTo>
                  <a:lnTo>
                    <a:pt x="3865928" y="0"/>
                  </a:lnTo>
                  <a:lnTo>
                    <a:pt x="3865928" y="117176"/>
                  </a:lnTo>
                  <a:lnTo>
                    <a:pt x="0" y="117176"/>
                  </a:lnTo>
                  <a:close/>
                </a:path>
              </a:pathLst>
            </a:custGeom>
            <a:solidFill>
              <a:srgbClr val="FFFF00">
                <a:alpha val="24705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" name="Google Shape;241;p32"/>
            <p:cNvSpPr txBox="1"/>
            <p:nvPr/>
          </p:nvSpPr>
          <p:spPr>
            <a:xfrm>
              <a:off x="0" y="-38100"/>
              <a:ext cx="3865928" cy="15527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322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2" name="Google Shape;242;p32"/>
          <p:cNvSpPr txBox="1"/>
          <p:nvPr/>
        </p:nvSpPr>
        <p:spPr>
          <a:xfrm>
            <a:off x="1006871" y="942975"/>
            <a:ext cx="16230600" cy="651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14" b="1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rPr>
              <a:t>UNVEILING TORONTO’S LANDSCAPE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822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"/>
          <p:cNvSpPr txBox="1"/>
          <p:nvPr/>
        </p:nvSpPr>
        <p:spPr>
          <a:xfrm>
            <a:off x="939905" y="626975"/>
            <a:ext cx="16408200" cy="866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909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459">
                <a:solidFill>
                  <a:srgbClr val="2B2C3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When you first came to Canada, How did you pick a place to stay?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7" name="Google Shape;247;p33"/>
          <p:cNvCxnSpPr/>
          <p:nvPr/>
        </p:nvCxnSpPr>
        <p:spPr>
          <a:xfrm rot="10800000" flipH="1">
            <a:off x="1006882" y="1741711"/>
            <a:ext cx="16230594" cy="38509"/>
          </a:xfrm>
          <a:prstGeom prst="straightConnector1">
            <a:avLst/>
          </a:prstGeom>
          <a:noFill/>
          <a:ln w="9525" cap="flat" cmpd="sng">
            <a:solidFill>
              <a:srgbClr val="2B2C3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48" name="Google Shape;248;p33"/>
          <p:cNvSpPr/>
          <p:nvPr/>
        </p:nvSpPr>
        <p:spPr>
          <a:xfrm>
            <a:off x="6270875" y="2067679"/>
            <a:ext cx="5979921" cy="7841497"/>
          </a:xfrm>
          <a:custGeom>
            <a:avLst/>
            <a:gdLst/>
            <a:ahLst/>
            <a:cxnLst/>
            <a:rect l="l" t="t" r="r" b="b"/>
            <a:pathLst>
              <a:path w="5979921" h="7841497" extrusionOk="0">
                <a:moveTo>
                  <a:pt x="0" y="0"/>
                </a:moveTo>
                <a:lnTo>
                  <a:pt x="5979921" y="0"/>
                </a:lnTo>
                <a:lnTo>
                  <a:pt x="5979921" y="7841496"/>
                </a:lnTo>
                <a:lnTo>
                  <a:pt x="0" y="784149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" name="Google Shape;249;p33"/>
          <p:cNvSpPr txBox="1"/>
          <p:nvPr/>
        </p:nvSpPr>
        <p:spPr>
          <a:xfrm>
            <a:off x="1006871" y="942975"/>
            <a:ext cx="16230600" cy="651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14" b="1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rPr>
              <a:t>UNVEILING TORONTO’S LANDSCAPE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822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59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17221200" cy="1592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Calibri"/>
              <a:buNone/>
            </a:pPr>
            <a:r>
              <a:rPr lang="en-US" sz="5600" b="1" dirty="0"/>
              <a:t>Pattern Analysis - Crime Category Analysis</a:t>
            </a:r>
            <a:endParaRPr sz="5600" b="1" dirty="0"/>
          </a:p>
        </p:txBody>
      </p:sp>
      <p:sp>
        <p:nvSpPr>
          <p:cNvPr id="255" name="Google Shape;255;p59"/>
          <p:cNvSpPr txBox="1">
            <a:spLocks noGrp="1"/>
          </p:cNvSpPr>
          <p:nvPr>
            <p:ph type="body" idx="1"/>
          </p:nvPr>
        </p:nvSpPr>
        <p:spPr>
          <a:xfrm>
            <a:off x="457199" y="2400300"/>
            <a:ext cx="17221199" cy="73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Char char="•"/>
            </a:pPr>
            <a:r>
              <a:rPr lang="en-US" sz="4200" b="1" dirty="0"/>
              <a:t>Assault</a:t>
            </a:r>
            <a:r>
              <a:rPr lang="en-US" sz="4200" dirty="0"/>
              <a:t> is the predominant crime, representing </a:t>
            </a:r>
            <a:r>
              <a:rPr lang="en-US" sz="4200" b="1" dirty="0"/>
              <a:t>54% </a:t>
            </a:r>
            <a:r>
              <a:rPr lang="en-US" sz="4200" dirty="0"/>
              <a:t>of incidents, followed by </a:t>
            </a:r>
            <a:r>
              <a:rPr lang="en-US" sz="4200" b="1" dirty="0"/>
              <a:t>Break and Enter </a:t>
            </a:r>
            <a:r>
              <a:rPr lang="en-US" sz="4200" dirty="0"/>
              <a:t>at </a:t>
            </a:r>
            <a:r>
              <a:rPr lang="en-US" sz="4200" b="1" dirty="0"/>
              <a:t>19%, </a:t>
            </a:r>
            <a:r>
              <a:rPr lang="en-US" sz="4200" dirty="0"/>
              <a:t>and </a:t>
            </a:r>
            <a:r>
              <a:rPr lang="en-US" sz="4200" b="1" dirty="0"/>
              <a:t>Auto Theft </a:t>
            </a:r>
            <a:r>
              <a:rPr lang="en-US" sz="4200" dirty="0"/>
              <a:t>at </a:t>
            </a:r>
            <a:r>
              <a:rPr lang="en-US" sz="4200" b="1" dirty="0"/>
              <a:t>14%.</a:t>
            </a:r>
            <a:endParaRPr sz="4200" b="1" dirty="0"/>
          </a:p>
        </p:txBody>
      </p:sp>
      <p:pic>
        <p:nvPicPr>
          <p:cNvPr id="256" name="Google Shape;256;p59" descr="图表, 饼图&#10;&#10;描述已自动生成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35836" y="4140389"/>
            <a:ext cx="14818648" cy="54130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6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17221200" cy="1592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Calibri"/>
              <a:buNone/>
            </a:pPr>
            <a:r>
              <a:rPr lang="en-US" sz="5600" b="1"/>
              <a:t>Pattern Analysis - Crime Category Analysis</a:t>
            </a:r>
            <a:endParaRPr sz="5600" b="1"/>
          </a:p>
        </p:txBody>
      </p:sp>
      <p:sp>
        <p:nvSpPr>
          <p:cNvPr id="262" name="Google Shape;262;p61"/>
          <p:cNvSpPr txBox="1">
            <a:spLocks noGrp="1"/>
          </p:cNvSpPr>
          <p:nvPr>
            <p:ph type="body" idx="1"/>
          </p:nvPr>
        </p:nvSpPr>
        <p:spPr>
          <a:xfrm>
            <a:off x="457200" y="2400300"/>
            <a:ext cx="17221200" cy="73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Char char="•"/>
            </a:pPr>
            <a:r>
              <a:rPr lang="en-US" sz="4200" dirty="0"/>
              <a:t>As shown below, all types of crime numbers rise in </a:t>
            </a:r>
            <a:r>
              <a:rPr lang="en-US" sz="4200" b="1" dirty="0"/>
              <a:t>2022</a:t>
            </a:r>
            <a:r>
              <a:rPr lang="en-US" sz="4200" dirty="0"/>
              <a:t>, and </a:t>
            </a:r>
            <a:r>
              <a:rPr lang="en-US" sz="4200" b="1" dirty="0"/>
              <a:t>auto theft </a:t>
            </a:r>
            <a:r>
              <a:rPr lang="en-US" sz="4200" dirty="0"/>
              <a:t>has increased significantly in recent years, exceeding the </a:t>
            </a:r>
            <a:r>
              <a:rPr lang="en-US" sz="4200" b="1" dirty="0"/>
              <a:t>Break and Entry </a:t>
            </a:r>
            <a:r>
              <a:rPr lang="en-US" sz="4200" dirty="0"/>
              <a:t>in </a:t>
            </a:r>
            <a:r>
              <a:rPr lang="en-US" sz="4200" b="1" dirty="0"/>
              <a:t>2021</a:t>
            </a:r>
            <a:r>
              <a:rPr lang="en-US" sz="4200" dirty="0"/>
              <a:t> and becoming the second major crime.</a:t>
            </a:r>
          </a:p>
        </p:txBody>
      </p:sp>
      <p:pic>
        <p:nvPicPr>
          <p:cNvPr id="263" name="Google Shape;263;p61" descr="图表, 折线图&#10;&#10;描述已自动生成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33600" y="4838700"/>
            <a:ext cx="13258800" cy="46095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6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17221200" cy="1592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Calibri"/>
              <a:buNone/>
            </a:pPr>
            <a:r>
              <a:rPr lang="en-US" sz="5600" b="1"/>
              <a:t>Pattern Analysis - Premises Categories</a:t>
            </a:r>
            <a:endParaRPr sz="5600" b="1"/>
          </a:p>
        </p:txBody>
      </p:sp>
      <p:sp>
        <p:nvSpPr>
          <p:cNvPr id="283" name="Google Shape;283;p63"/>
          <p:cNvSpPr txBox="1">
            <a:spLocks noGrp="1"/>
          </p:cNvSpPr>
          <p:nvPr>
            <p:ph type="body" idx="1"/>
          </p:nvPr>
        </p:nvSpPr>
        <p:spPr>
          <a:xfrm>
            <a:off x="457200" y="2400300"/>
            <a:ext cx="17221200" cy="73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Char char="•"/>
            </a:pPr>
            <a:r>
              <a:rPr lang="en-US" sz="4200" dirty="0"/>
              <a:t>The analysis result indicates a distribution in crime locations, with </a:t>
            </a:r>
            <a:r>
              <a:rPr lang="en-US" sz="4200" b="1" dirty="0"/>
              <a:t>incidents</a:t>
            </a:r>
            <a:r>
              <a:rPr lang="en-US" sz="4200" dirty="0"/>
              <a:t> occurring </a:t>
            </a:r>
            <a:r>
              <a:rPr lang="en-US" sz="4200" b="1" dirty="0"/>
              <a:t>outside</a:t>
            </a:r>
            <a:r>
              <a:rPr lang="en-US" sz="4200" dirty="0"/>
              <a:t> comprising </a:t>
            </a:r>
            <a:r>
              <a:rPr lang="en-US" sz="4200" b="1" dirty="0"/>
              <a:t>27%</a:t>
            </a:r>
            <a:r>
              <a:rPr lang="en-US" sz="4200" dirty="0"/>
              <a:t>, closely followed by </a:t>
            </a:r>
            <a:r>
              <a:rPr lang="en-US" sz="4200" b="1" dirty="0"/>
              <a:t>apartments</a:t>
            </a:r>
            <a:r>
              <a:rPr lang="en-US" sz="4200" dirty="0"/>
              <a:t> at </a:t>
            </a:r>
            <a:r>
              <a:rPr lang="en-US" sz="4200" b="1" dirty="0"/>
              <a:t>24%</a:t>
            </a:r>
            <a:r>
              <a:rPr lang="en-US" sz="4200" dirty="0"/>
              <a:t>, </a:t>
            </a:r>
            <a:r>
              <a:rPr lang="en-US" sz="4200" b="1" dirty="0"/>
              <a:t>commercial areas </a:t>
            </a:r>
            <a:r>
              <a:rPr lang="en-US" sz="4200" dirty="0"/>
              <a:t>at </a:t>
            </a:r>
            <a:r>
              <a:rPr lang="en-US" sz="4200" b="1" dirty="0"/>
              <a:t>20%</a:t>
            </a:r>
            <a:r>
              <a:rPr lang="en-US" sz="4200" dirty="0"/>
              <a:t>, and </a:t>
            </a:r>
            <a:r>
              <a:rPr lang="en-US" sz="4200" b="1" dirty="0"/>
              <a:t>houses</a:t>
            </a:r>
            <a:r>
              <a:rPr lang="en-US" sz="4200" dirty="0"/>
              <a:t> at </a:t>
            </a:r>
            <a:r>
              <a:rPr lang="en-US" sz="4200" b="1" dirty="0"/>
              <a:t>18%</a:t>
            </a:r>
            <a:r>
              <a:rPr lang="en-US" sz="4200" dirty="0"/>
              <a:t>. </a:t>
            </a:r>
            <a:endParaRPr sz="4200" dirty="0"/>
          </a:p>
        </p:txBody>
      </p:sp>
      <p:pic>
        <p:nvPicPr>
          <p:cNvPr id="284" name="Google Shape;284;p63" descr="图表, 饼图&#10;&#10;描述已自动生成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86000" y="4762500"/>
            <a:ext cx="14325600" cy="53652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64"/>
          <p:cNvSpPr txBox="1">
            <a:spLocks noGrp="1"/>
          </p:cNvSpPr>
          <p:nvPr>
            <p:ph type="title"/>
          </p:nvPr>
        </p:nvSpPr>
        <p:spPr>
          <a:xfrm>
            <a:off x="457200" y="270065"/>
            <a:ext cx="17221200" cy="1592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Calibri"/>
              <a:buNone/>
            </a:pPr>
            <a:r>
              <a:rPr lang="en-US" sz="5600" b="1" dirty="0"/>
              <a:t>Pattern Analysis - Premises Categories</a:t>
            </a:r>
            <a:endParaRPr sz="5600" b="1" dirty="0"/>
          </a:p>
        </p:txBody>
      </p:sp>
      <p:sp>
        <p:nvSpPr>
          <p:cNvPr id="290" name="Google Shape;290;p64"/>
          <p:cNvSpPr txBox="1">
            <a:spLocks noGrp="1"/>
          </p:cNvSpPr>
          <p:nvPr>
            <p:ph type="body" idx="1"/>
          </p:nvPr>
        </p:nvSpPr>
        <p:spPr>
          <a:xfrm>
            <a:off x="457200" y="2395727"/>
            <a:ext cx="10320964" cy="73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Char char="•"/>
            </a:pPr>
            <a:r>
              <a:rPr lang="en-US" sz="4200" dirty="0"/>
              <a:t>Furthermore, when examining </a:t>
            </a:r>
            <a:r>
              <a:rPr lang="en-US" sz="4200" b="1" dirty="0"/>
              <a:t>year-to-year</a:t>
            </a:r>
            <a:r>
              <a:rPr lang="en-US" sz="4200" dirty="0"/>
              <a:t> premises, there was a notable increase in </a:t>
            </a:r>
            <a:r>
              <a:rPr lang="en-US" sz="4200" b="1" dirty="0"/>
              <a:t>incidents</a:t>
            </a:r>
            <a:r>
              <a:rPr lang="en-US" sz="4200" dirty="0"/>
              <a:t> in </a:t>
            </a:r>
            <a:r>
              <a:rPr lang="en-US" sz="4200" b="1" dirty="0"/>
              <a:t>outside locations</a:t>
            </a:r>
            <a:r>
              <a:rPr lang="en-US" sz="4200" dirty="0"/>
              <a:t>, </a:t>
            </a:r>
            <a:r>
              <a:rPr lang="en-US" sz="4200" b="1" dirty="0"/>
              <a:t>commercial areas</a:t>
            </a:r>
            <a:r>
              <a:rPr lang="en-US" sz="4200" dirty="0"/>
              <a:t>, and </a:t>
            </a:r>
            <a:r>
              <a:rPr lang="en-US" sz="4200" b="1" dirty="0"/>
              <a:t>houses</a:t>
            </a:r>
            <a:r>
              <a:rPr lang="en-US" sz="4200" dirty="0"/>
              <a:t>, especially in </a:t>
            </a:r>
            <a:r>
              <a:rPr lang="en-US" sz="4200" b="1" dirty="0"/>
              <a:t>2022</a:t>
            </a:r>
            <a:r>
              <a:rPr lang="en-US" sz="4200" dirty="0"/>
              <a:t>.</a:t>
            </a:r>
            <a:endParaRPr sz="4200" dirty="0"/>
          </a:p>
        </p:txBody>
      </p:sp>
      <p:sp>
        <p:nvSpPr>
          <p:cNvPr id="291" name="Google Shape;291;p64"/>
          <p:cNvSpPr txBox="1"/>
          <p:nvPr/>
        </p:nvSpPr>
        <p:spPr>
          <a:xfrm>
            <a:off x="11198352" y="2395727"/>
            <a:ext cx="6477000" cy="6217087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%</a:t>
            </a:r>
            <a:r>
              <a:rPr lang="en-US" sz="2400" dirty="0" err="1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sql</a:t>
            </a:r>
            <a:endParaRPr sz="24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SELECT</a:t>
            </a:r>
            <a:endParaRPr sz="24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   COUNT(*) </a:t>
            </a:r>
            <a:r>
              <a:rPr lang="en-US" sz="2400" dirty="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AS</a:t>
            </a:r>
            <a:r>
              <a:rPr lang="en-US" sz="2400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400" dirty="0" err="1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crime_count</a:t>
            </a:r>
            <a:r>
              <a:rPr lang="en-US" sz="2400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endParaRPr sz="24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   premises,</a:t>
            </a:r>
            <a:endParaRPr sz="24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   year</a:t>
            </a:r>
            <a:endParaRPr sz="24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FROM</a:t>
            </a:r>
            <a:r>
              <a:rPr lang="en-US" sz="2400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400" dirty="0" err="1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crime_view</a:t>
            </a:r>
            <a:endParaRPr sz="24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WHERE</a:t>
            </a:r>
            <a:r>
              <a:rPr lang="en-US" sz="2400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year &gt;= </a:t>
            </a:r>
            <a:r>
              <a:rPr lang="en-US" sz="2400" dirty="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2014</a:t>
            </a:r>
            <a:endParaRPr sz="24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GROUP BY</a:t>
            </a:r>
            <a:endParaRPr sz="24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   year, premises</a:t>
            </a:r>
            <a:endParaRPr sz="24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ORDER BY</a:t>
            </a:r>
            <a:endParaRPr sz="24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   </a:t>
            </a:r>
            <a:r>
              <a:rPr lang="en-US" sz="2400" dirty="0" err="1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crime_count</a:t>
            </a:r>
            <a:r>
              <a:rPr lang="en-US" sz="2400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, premises </a:t>
            </a:r>
            <a:r>
              <a:rPr lang="en-US" sz="2400" dirty="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DESC</a:t>
            </a:r>
            <a:endParaRPr sz="24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92" name="Google Shape;292;p64" descr="图表, 折线图&#10;&#10;描述已自动生成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4840" y="5829300"/>
            <a:ext cx="10320964" cy="381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65"/>
          <p:cNvSpPr txBox="1">
            <a:spLocks noGrp="1"/>
          </p:cNvSpPr>
          <p:nvPr>
            <p:ph type="title"/>
          </p:nvPr>
        </p:nvSpPr>
        <p:spPr>
          <a:xfrm>
            <a:off x="457200" y="270065"/>
            <a:ext cx="17221200" cy="1592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Calibri"/>
              <a:buNone/>
            </a:pPr>
            <a:r>
              <a:rPr lang="en-US" sz="5600" b="1" dirty="0"/>
              <a:t>Practical Utilization</a:t>
            </a:r>
            <a:endParaRPr sz="5600" b="1" dirty="0"/>
          </a:p>
        </p:txBody>
      </p:sp>
      <p:sp>
        <p:nvSpPr>
          <p:cNvPr id="298" name="Google Shape;298;p65"/>
          <p:cNvSpPr txBox="1">
            <a:spLocks noGrp="1"/>
          </p:cNvSpPr>
          <p:nvPr>
            <p:ph type="body" idx="1"/>
          </p:nvPr>
        </p:nvSpPr>
        <p:spPr>
          <a:xfrm>
            <a:off x="457200" y="2019300"/>
            <a:ext cx="17221200" cy="7997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Char char="•"/>
            </a:pPr>
            <a:r>
              <a:rPr lang="en-US" sz="4200" b="1" dirty="0"/>
              <a:t>Optimizing Law Enforcement Resources:</a:t>
            </a:r>
            <a:r>
              <a:rPr lang="en-US" sz="4200" dirty="0"/>
              <a:t> Direct resources to high-crime areas for effective crime reduction.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Char char="•"/>
            </a:pPr>
            <a:endParaRPr lang="en-US" sz="4200" dirty="0"/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Char char="•"/>
            </a:pPr>
            <a:r>
              <a:rPr lang="en-US" sz="4200" b="1" dirty="0"/>
              <a:t>Housing Market Insights:</a:t>
            </a:r>
            <a:r>
              <a:rPr lang="en-US" sz="4200" dirty="0"/>
              <a:t> Use crime data for housing market evaluations, emphasizing </a:t>
            </a:r>
            <a:r>
              <a:rPr lang="en-US" sz="4200" dirty="0" err="1"/>
              <a:t>neighbourhood</a:t>
            </a:r>
            <a:r>
              <a:rPr lang="en-US" sz="4200" dirty="0"/>
              <a:t> safety.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Char char="•"/>
            </a:pPr>
            <a:endParaRPr lang="en-US" sz="4200" dirty="0"/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Char char="•"/>
            </a:pPr>
            <a:r>
              <a:rPr lang="en-US" sz="4200" b="1" dirty="0"/>
              <a:t>Tailored Security Strategies:</a:t>
            </a:r>
            <a:r>
              <a:rPr lang="en-US" sz="4200" dirty="0"/>
              <a:t> Develop customized security plans based on crime analysis for different premises types.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66"/>
          <p:cNvSpPr txBox="1">
            <a:spLocks noGrp="1"/>
          </p:cNvSpPr>
          <p:nvPr>
            <p:ph type="title"/>
          </p:nvPr>
        </p:nvSpPr>
        <p:spPr>
          <a:xfrm>
            <a:off x="457200" y="270065"/>
            <a:ext cx="17221200" cy="1592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Calibri"/>
              <a:buNone/>
            </a:pPr>
            <a:r>
              <a:rPr lang="en-US" sz="5600" b="1" dirty="0"/>
              <a:t>Conclusions</a:t>
            </a:r>
            <a:endParaRPr sz="5600" b="1" dirty="0"/>
          </a:p>
        </p:txBody>
      </p:sp>
      <p:sp>
        <p:nvSpPr>
          <p:cNvPr id="304" name="Google Shape;304;p66"/>
          <p:cNvSpPr txBox="1">
            <a:spLocks noGrp="1"/>
          </p:cNvSpPr>
          <p:nvPr>
            <p:ph type="body" idx="1"/>
          </p:nvPr>
        </p:nvSpPr>
        <p:spPr>
          <a:xfrm>
            <a:off x="457200" y="1862327"/>
            <a:ext cx="17221200" cy="73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Char char="•"/>
            </a:pPr>
            <a:r>
              <a:rPr lang="en-US" sz="4200" dirty="0"/>
              <a:t>Utilized big data technologies (</a:t>
            </a:r>
            <a:r>
              <a:rPr lang="en-US" sz="4200" b="1" dirty="0"/>
              <a:t>Hadoop</a:t>
            </a:r>
            <a:r>
              <a:rPr lang="en-US" sz="4200" dirty="0"/>
              <a:t>, </a:t>
            </a:r>
            <a:r>
              <a:rPr lang="en-US" sz="4200" b="1" dirty="0"/>
              <a:t>Hive</a:t>
            </a:r>
            <a:r>
              <a:rPr lang="en-US" sz="4200" dirty="0"/>
              <a:t>, </a:t>
            </a:r>
            <a:r>
              <a:rPr lang="en-US" sz="4200" b="1" dirty="0"/>
              <a:t>Spark</a:t>
            </a:r>
            <a:r>
              <a:rPr lang="en-US" sz="4200" dirty="0"/>
              <a:t>, </a:t>
            </a:r>
            <a:r>
              <a:rPr lang="en-US" sz="4200" b="1" dirty="0"/>
              <a:t>Zeppelin</a:t>
            </a:r>
            <a:r>
              <a:rPr lang="en-US" sz="4200" dirty="0"/>
              <a:t>) for analyzing major crimes in Toronto City.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</a:pPr>
            <a:endParaRPr lang="en-US" sz="4200" dirty="0"/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Char char="•"/>
            </a:pPr>
            <a:r>
              <a:rPr lang="en-US" sz="4200" b="1" dirty="0"/>
              <a:t>Temporal Analysis: </a:t>
            </a:r>
            <a:r>
              <a:rPr lang="en-US" sz="4200" dirty="0"/>
              <a:t>Observed dynamic annual crime trends from 2014 to 2022 and distinct weekly patterns with Fridays consistently having the highest crime counts.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</a:pPr>
            <a:endParaRPr lang="en-US" sz="4200" dirty="0"/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Char char="•"/>
            </a:pPr>
            <a:r>
              <a:rPr lang="en-US" sz="4200" b="1" dirty="0"/>
              <a:t>Geographic Analysis: </a:t>
            </a:r>
            <a:r>
              <a:rPr lang="en-US" sz="4200" dirty="0"/>
              <a:t>Humber College, North Campus is located in the most dangerous </a:t>
            </a:r>
            <a:r>
              <a:rPr lang="en-US" sz="4200" dirty="0" err="1"/>
              <a:t>neighbourhood</a:t>
            </a:r>
            <a:r>
              <a:rPr lang="en-US" sz="4200" dirty="0"/>
              <a:t>.</a:t>
            </a:r>
            <a:endParaRPr sz="42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67"/>
          <p:cNvSpPr txBox="1">
            <a:spLocks noGrp="1"/>
          </p:cNvSpPr>
          <p:nvPr>
            <p:ph type="title"/>
          </p:nvPr>
        </p:nvSpPr>
        <p:spPr>
          <a:xfrm>
            <a:off x="457200" y="270065"/>
            <a:ext cx="17221200" cy="1592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Calibri"/>
              <a:buNone/>
            </a:pPr>
            <a:r>
              <a:rPr lang="en-US" sz="5600" b="1" dirty="0"/>
              <a:t>Conclusions</a:t>
            </a:r>
            <a:endParaRPr sz="5600" b="1" dirty="0"/>
          </a:p>
        </p:txBody>
      </p:sp>
      <p:sp>
        <p:nvSpPr>
          <p:cNvPr id="310" name="Google Shape;310;p67"/>
          <p:cNvSpPr txBox="1">
            <a:spLocks noGrp="1"/>
          </p:cNvSpPr>
          <p:nvPr>
            <p:ph type="body" idx="1"/>
          </p:nvPr>
        </p:nvSpPr>
        <p:spPr>
          <a:xfrm>
            <a:off x="457200" y="2395727"/>
            <a:ext cx="17221200" cy="73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Char char="•"/>
            </a:pPr>
            <a:r>
              <a:rPr lang="en-US" sz="4200" b="1" dirty="0"/>
              <a:t>Pattern Analysis: </a:t>
            </a:r>
            <a:r>
              <a:rPr lang="en-US" sz="4200" dirty="0"/>
              <a:t>Assault emerged as the dominant crime, accounting for </a:t>
            </a:r>
            <a:r>
              <a:rPr lang="en-US" sz="4200" b="1" dirty="0"/>
              <a:t>54%</a:t>
            </a:r>
            <a:r>
              <a:rPr lang="en-US" sz="4200" dirty="0"/>
              <a:t> of incidents. Premises analysis revealed crime distribution across outside locations, apartments, commercial areas, and houses.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</a:pPr>
            <a:endParaRPr lang="en-US" sz="42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</a:pPr>
            <a:r>
              <a:rPr lang="en-US" sz="4200" dirty="0"/>
              <a:t>Our analysis provides a strategic roadmap, empowering: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Char char="•"/>
            </a:pPr>
            <a:endParaRPr lang="en-US" sz="4200" dirty="0"/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Char char="•"/>
            </a:pPr>
            <a:r>
              <a:rPr lang="en-US" sz="4200" b="1" dirty="0"/>
              <a:t>Law Enforcement</a:t>
            </a:r>
            <a:r>
              <a:rPr lang="en-US" sz="4200" dirty="0"/>
              <a:t>: Targeted resource allocation for effective crime control.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Char char="•"/>
            </a:pPr>
            <a:r>
              <a:rPr lang="en-US" sz="4200" b="1" dirty="0"/>
              <a:t>Housing Market Decisions</a:t>
            </a:r>
            <a:r>
              <a:rPr lang="en-US" sz="4200" dirty="0"/>
              <a:t>: Informed choices considering safety.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Char char="•"/>
            </a:pPr>
            <a:r>
              <a:rPr lang="en-US" sz="4200" b="1" dirty="0"/>
              <a:t>Security Strategies</a:t>
            </a:r>
            <a:r>
              <a:rPr lang="en-US" sz="4200" dirty="0"/>
              <a:t>: Customized plans for various premises types.</a:t>
            </a:r>
            <a:endParaRPr sz="42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" name="Google Shape;315;p41"/>
          <p:cNvCxnSpPr/>
          <p:nvPr/>
        </p:nvCxnSpPr>
        <p:spPr>
          <a:xfrm rot="10800000" flipH="1">
            <a:off x="1028706" y="4514765"/>
            <a:ext cx="16230594" cy="38509"/>
          </a:xfrm>
          <a:prstGeom prst="straightConnector1">
            <a:avLst/>
          </a:prstGeom>
          <a:noFill/>
          <a:ln w="9525" cap="flat" cmpd="sng">
            <a:solidFill>
              <a:srgbClr val="2B2C3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16" name="Google Shape;316;p41"/>
          <p:cNvSpPr/>
          <p:nvPr/>
        </p:nvSpPr>
        <p:spPr>
          <a:xfrm>
            <a:off x="12444988" y="5664742"/>
            <a:ext cx="4107319" cy="4114800"/>
          </a:xfrm>
          <a:custGeom>
            <a:avLst/>
            <a:gdLst/>
            <a:ahLst/>
            <a:cxnLst/>
            <a:rect l="l" t="t" r="r" b="b"/>
            <a:pathLst>
              <a:path w="4107319" h="4114800" extrusionOk="0">
                <a:moveTo>
                  <a:pt x="0" y="0"/>
                </a:moveTo>
                <a:lnTo>
                  <a:pt x="4107318" y="0"/>
                </a:lnTo>
                <a:lnTo>
                  <a:pt x="410731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7" name="Google Shape;317;p41"/>
          <p:cNvSpPr txBox="1"/>
          <p:nvPr/>
        </p:nvSpPr>
        <p:spPr>
          <a:xfrm>
            <a:off x="850974" y="2332416"/>
            <a:ext cx="16408332" cy="20840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1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758">
                <a:solidFill>
                  <a:srgbClr val="2B2C3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Thank you!</a:t>
            </a:r>
            <a:endParaRPr/>
          </a:p>
        </p:txBody>
      </p:sp>
    </p:spTree>
  </p:cSld>
  <p:clrMapOvr>
    <a:masterClrMapping/>
  </p:clrMapOvr>
  <p:transition spd="slow">
    <p:push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" name="Google Shape;315;p41"/>
          <p:cNvCxnSpPr/>
          <p:nvPr/>
        </p:nvCxnSpPr>
        <p:spPr>
          <a:xfrm rot="10800000" flipH="1">
            <a:off x="1028706" y="4514765"/>
            <a:ext cx="16230594" cy="38509"/>
          </a:xfrm>
          <a:prstGeom prst="straightConnector1">
            <a:avLst/>
          </a:prstGeom>
          <a:noFill/>
          <a:ln w="9525" cap="flat" cmpd="sng">
            <a:solidFill>
              <a:srgbClr val="2B2C3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17" name="Google Shape;317;p41"/>
          <p:cNvSpPr txBox="1"/>
          <p:nvPr/>
        </p:nvSpPr>
        <p:spPr>
          <a:xfrm>
            <a:off x="850974" y="2332416"/>
            <a:ext cx="16408332" cy="2346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1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758" dirty="0">
                <a:solidFill>
                  <a:srgbClr val="2B2C30"/>
                </a:solidFill>
                <a:latin typeface="Playfair Display"/>
                <a:sym typeface="Playfair Display"/>
              </a:rPr>
              <a:t>Back up Slides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63963884"/>
      </p:ext>
    </p:extLst>
  </p:cSld>
  <p:clrMapOvr>
    <a:masterClrMapping/>
  </p:clrMapOvr>
  <p:transition spd="slow">
    <p:push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a2c1ae7540_1_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17221200" cy="15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 algn="l">
              <a:buSzPts val="5600"/>
            </a:pPr>
            <a:r>
              <a:rPr lang="en-US" sz="5600" b="1" dirty="0"/>
              <a:t>Problem Statement:</a:t>
            </a:r>
            <a:endParaRPr sz="5600" b="1" dirty="0"/>
          </a:p>
        </p:txBody>
      </p:sp>
      <p:sp>
        <p:nvSpPr>
          <p:cNvPr id="112" name="Google Shape;112;g2a2c1ae7540_1_0"/>
          <p:cNvSpPr txBox="1">
            <a:spLocks noGrp="1"/>
          </p:cNvSpPr>
          <p:nvPr>
            <p:ph type="body" idx="1"/>
          </p:nvPr>
        </p:nvSpPr>
        <p:spPr>
          <a:xfrm>
            <a:off x="457200" y="2400300"/>
            <a:ext cx="17221200" cy="73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>
              <a:spcBef>
                <a:spcPts val="0"/>
              </a:spcBef>
              <a:buSzPts val="4800"/>
            </a:pPr>
            <a:r>
              <a:rPr lang="en-US" sz="4800" dirty="0"/>
              <a:t>As Toronto's population continues to grow, it's crucial for the Toronto Police Service to understand and track major crimes in the city. There's a clear need to analyze this data to pinpoint where most crimes occur.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Char char="•"/>
            </a:pPr>
            <a:endParaRPr dirty="0"/>
          </a:p>
        </p:txBody>
      </p:sp>
      <p:pic>
        <p:nvPicPr>
          <p:cNvPr id="1026" name="Picture 2" descr="Toronto | History, Population, Climate, &amp; Facts | Britannica">
            <a:extLst>
              <a:ext uri="{FF2B5EF4-FFF2-40B4-BE49-F238E27FC236}">
                <a16:creationId xmlns:a16="http://schemas.microsoft.com/office/drawing/2014/main" id="{BA1A2361-EC6D-786D-7BF0-43E5EC5BD8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3750" y="5137182"/>
            <a:ext cx="7386638" cy="4875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4861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4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17221200" cy="1592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b="1" dirty="0"/>
              <a:t>The Implementation of the Logical Model </a:t>
            </a:r>
            <a:endParaRPr b="1" dirty="0"/>
          </a:p>
        </p:txBody>
      </p:sp>
      <p:sp>
        <p:nvSpPr>
          <p:cNvPr id="145" name="Google Shape;145;p48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1397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/>
          </a:p>
        </p:txBody>
      </p:sp>
      <p:pic>
        <p:nvPicPr>
          <p:cNvPr id="146" name="Google Shape;146;p48" descr="文本&#10;&#10;描述已自动生成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9600" y="1558925"/>
            <a:ext cx="6333862" cy="800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48" descr="文本&#10;&#10;低可信度描述已自动生成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090160" y="1769034"/>
            <a:ext cx="7169705" cy="77940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33804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5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17221200" cy="1592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Calibri"/>
              <a:buNone/>
            </a:pPr>
            <a:r>
              <a:rPr lang="en-US" sz="5600" b="1" dirty="0"/>
              <a:t>Temporal Analysis - Day of Week</a:t>
            </a:r>
            <a:endParaRPr sz="5600" b="1" dirty="0"/>
          </a:p>
        </p:txBody>
      </p:sp>
      <p:sp>
        <p:nvSpPr>
          <p:cNvPr id="165" name="Google Shape;165;p52"/>
          <p:cNvSpPr txBox="1">
            <a:spLocks noGrp="1"/>
          </p:cNvSpPr>
          <p:nvPr>
            <p:ph type="body" idx="1"/>
          </p:nvPr>
        </p:nvSpPr>
        <p:spPr>
          <a:xfrm>
            <a:off x="457200" y="2400300"/>
            <a:ext cx="10515600" cy="73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Char char="•"/>
            </a:pPr>
            <a:r>
              <a:rPr lang="en-US" sz="4300" dirty="0"/>
              <a:t>Analyzing the crime patterns by day of the week, we executed a query to compute the total number of crimes for each day and visualized the findings in a line chart. </a:t>
            </a:r>
            <a:endParaRPr sz="4300" dirty="0"/>
          </a:p>
        </p:txBody>
      </p:sp>
      <p:sp>
        <p:nvSpPr>
          <p:cNvPr id="166" name="Google Shape;166;p52"/>
          <p:cNvSpPr txBox="1"/>
          <p:nvPr/>
        </p:nvSpPr>
        <p:spPr>
          <a:xfrm>
            <a:off x="11734800" y="2400300"/>
            <a:ext cx="6096000" cy="7263527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%</a:t>
            </a:r>
            <a:r>
              <a:rPr lang="en-US" sz="1800" dirty="0" err="1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sql</a:t>
            </a:r>
            <a:endParaRPr sz="24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SELECT</a:t>
            </a:r>
            <a:endParaRPr sz="24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   </a:t>
            </a:r>
            <a:r>
              <a:rPr lang="en-US" sz="1800" dirty="0" err="1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dow</a:t>
            </a:r>
            <a:r>
              <a:rPr lang="en-US" sz="1800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800" dirty="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AS</a:t>
            </a:r>
            <a:r>
              <a:rPr lang="en-US" sz="1800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800" dirty="0" err="1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Day_of_Week</a:t>
            </a:r>
            <a:r>
              <a:rPr lang="en-US" sz="1800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endParaRPr sz="24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   CASE </a:t>
            </a:r>
            <a:r>
              <a:rPr lang="en-US" sz="1800" dirty="0" err="1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dow</a:t>
            </a:r>
            <a:endParaRPr sz="24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       WHEN </a:t>
            </a:r>
            <a:r>
              <a:rPr lang="en-US" sz="1800" dirty="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1800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800" dirty="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THEN</a:t>
            </a:r>
            <a:r>
              <a:rPr lang="en-US" sz="1800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800" dirty="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'Mon'</a:t>
            </a:r>
            <a:endParaRPr sz="24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       WHEN </a:t>
            </a:r>
            <a:r>
              <a:rPr lang="en-US" sz="1800" dirty="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1800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800" dirty="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THEN</a:t>
            </a:r>
            <a:r>
              <a:rPr lang="en-US" sz="1800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800" dirty="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'Tue'</a:t>
            </a:r>
            <a:endParaRPr sz="24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       WHEN </a:t>
            </a:r>
            <a:r>
              <a:rPr lang="en-US" sz="1800" dirty="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US" sz="1800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800" dirty="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THEN</a:t>
            </a:r>
            <a:r>
              <a:rPr lang="en-US" sz="1800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800" dirty="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'Wed'</a:t>
            </a:r>
            <a:endParaRPr sz="24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       WHEN </a:t>
            </a:r>
            <a:r>
              <a:rPr lang="en-US" sz="1800" dirty="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-US" sz="1800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800" dirty="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THEN</a:t>
            </a:r>
            <a:r>
              <a:rPr lang="en-US" sz="1800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800" dirty="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'</a:t>
            </a:r>
            <a:r>
              <a:rPr lang="en-US" sz="1800" dirty="0" err="1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Thur</a:t>
            </a:r>
            <a:r>
              <a:rPr lang="en-US" sz="1800" dirty="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'</a:t>
            </a:r>
            <a:endParaRPr sz="24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       WHEN </a:t>
            </a:r>
            <a:r>
              <a:rPr lang="en-US" sz="1800" dirty="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lang="en-US" sz="1800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800" dirty="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THEN</a:t>
            </a:r>
            <a:r>
              <a:rPr lang="en-US" sz="1800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800" dirty="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'Fri'</a:t>
            </a:r>
            <a:endParaRPr sz="24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       WHEN </a:t>
            </a:r>
            <a:r>
              <a:rPr lang="en-US" sz="1800" dirty="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lang="en-US" sz="1800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800" dirty="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THEN</a:t>
            </a:r>
            <a:r>
              <a:rPr lang="en-US" sz="1800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800" dirty="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'Sat'</a:t>
            </a:r>
            <a:endParaRPr sz="24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       </a:t>
            </a:r>
            <a:r>
              <a:rPr lang="en-US" sz="1800" dirty="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ELSE</a:t>
            </a:r>
            <a:r>
              <a:rPr lang="en-US" sz="1800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800" dirty="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'Sun'</a:t>
            </a:r>
            <a:endParaRPr sz="24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   </a:t>
            </a:r>
            <a:r>
              <a:rPr lang="en-US" sz="1800" dirty="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END</a:t>
            </a:r>
            <a:endParaRPr sz="24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   AS </a:t>
            </a:r>
            <a:r>
              <a:rPr lang="en-US" sz="1800" dirty="0" err="1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d_o_w</a:t>
            </a:r>
            <a:r>
              <a:rPr lang="en-US" sz="1800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endParaRPr sz="24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   COUNT(*) </a:t>
            </a:r>
            <a:r>
              <a:rPr lang="en-US" sz="1800" dirty="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AS</a:t>
            </a:r>
            <a:r>
              <a:rPr lang="en-US" sz="1800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800" dirty="0" err="1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Crime_count</a:t>
            </a:r>
            <a:endParaRPr sz="24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FROM</a:t>
            </a:r>
            <a:r>
              <a:rPr lang="en-US" sz="1800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800" dirty="0" err="1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crime_view</a:t>
            </a:r>
            <a:endParaRPr sz="24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GROUP BY</a:t>
            </a:r>
            <a:r>
              <a:rPr lang="en-US" sz="1800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800" dirty="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endParaRPr sz="24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ORDER BY</a:t>
            </a:r>
            <a:r>
              <a:rPr lang="en-US" sz="1800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800" dirty="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1800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800" dirty="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ASC</a:t>
            </a:r>
            <a:endParaRPr sz="24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21249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4" grpId="0"/>
      <p:bldP spid="16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5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17221200" cy="1592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Calibri"/>
              <a:buNone/>
            </a:pPr>
            <a:r>
              <a:rPr lang="en-US" sz="5600" b="1" dirty="0"/>
              <a:t>Geographic Analysis - Top 5 Region with Lowest Crime</a:t>
            </a:r>
            <a:endParaRPr sz="5600" b="1" dirty="0"/>
          </a:p>
        </p:txBody>
      </p:sp>
      <p:sp>
        <p:nvSpPr>
          <p:cNvPr id="179" name="Google Shape;179;p54"/>
          <p:cNvSpPr txBox="1">
            <a:spLocks noGrp="1"/>
          </p:cNvSpPr>
          <p:nvPr>
            <p:ph type="body" idx="1"/>
          </p:nvPr>
        </p:nvSpPr>
        <p:spPr>
          <a:xfrm>
            <a:off x="457200" y="2400300"/>
            <a:ext cx="11430000" cy="73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Char char="•"/>
            </a:pPr>
            <a:r>
              <a:rPr lang="en-US" sz="4200" b="1" dirty="0"/>
              <a:t>“Location, location, location!” </a:t>
            </a:r>
            <a:r>
              <a:rPr lang="en-US" sz="4200" dirty="0"/>
              <a:t>- A mantra in real estate underscores the significance of geography.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Char char="•"/>
            </a:pPr>
            <a:endParaRPr lang="en-US" sz="4200" dirty="0"/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Char char="•"/>
            </a:pPr>
            <a:r>
              <a:rPr lang="en-US" sz="4200" dirty="0"/>
              <a:t>In this section, we explore how location influences crime distribution in Toronto City.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Char char="•"/>
            </a:pPr>
            <a:endParaRPr lang="en-US" sz="4200" dirty="0"/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Char char="•"/>
            </a:pPr>
            <a:r>
              <a:rPr lang="en-US" sz="4200" dirty="0"/>
              <a:t>Using </a:t>
            </a:r>
            <a:r>
              <a:rPr lang="en-US" sz="4200" b="1" dirty="0"/>
              <a:t>Spark</a:t>
            </a:r>
            <a:r>
              <a:rPr lang="en-US" sz="4200" dirty="0"/>
              <a:t> in </a:t>
            </a:r>
            <a:r>
              <a:rPr lang="en-US" sz="4200" b="1" dirty="0"/>
              <a:t>Zeppelin</a:t>
            </a:r>
            <a:r>
              <a:rPr lang="en-US" sz="4200" dirty="0"/>
              <a:t>, we identified the top 5 regions with the lowest crime numbers, offering insights into safer areas.</a:t>
            </a:r>
            <a:endParaRPr sz="4200" dirty="0"/>
          </a:p>
        </p:txBody>
      </p:sp>
      <p:sp>
        <p:nvSpPr>
          <p:cNvPr id="180" name="Google Shape;180;p54"/>
          <p:cNvSpPr txBox="1"/>
          <p:nvPr/>
        </p:nvSpPr>
        <p:spPr>
          <a:xfrm>
            <a:off x="11887200" y="3429000"/>
            <a:ext cx="6096000" cy="4094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%spark2</a:t>
            </a:r>
            <a:endParaRPr sz="24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val</a:t>
            </a:r>
            <a:r>
              <a:rPr lang="en-US" sz="2400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400" dirty="0" err="1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df_low_region</a:t>
            </a:r>
            <a:r>
              <a:rPr lang="en-US" sz="2400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2400" dirty="0" err="1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spark.sql</a:t>
            </a:r>
            <a:r>
              <a:rPr lang="en-US" sz="2400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2400" dirty="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"SELECT COUNT(*) AS </a:t>
            </a:r>
            <a:r>
              <a:rPr lang="en-US" sz="2400" dirty="0" err="1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crime_count</a:t>
            </a:r>
            <a:r>
              <a:rPr lang="en-US" sz="2400" dirty="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2400" dirty="0" err="1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neighbourhood</a:t>
            </a:r>
            <a:r>
              <a:rPr lang="en-US" sz="2400" dirty="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 FROM </a:t>
            </a:r>
            <a:r>
              <a:rPr lang="en-US" sz="2400" dirty="0" err="1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crime_view</a:t>
            </a:r>
            <a:r>
              <a:rPr lang="en-US" sz="2400" dirty="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 GROUP BY </a:t>
            </a:r>
            <a:r>
              <a:rPr lang="en-US" sz="2400" dirty="0" err="1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neighbourhood</a:t>
            </a:r>
            <a:r>
              <a:rPr lang="en-US" sz="2400" dirty="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 ORDER BY </a:t>
            </a:r>
            <a:r>
              <a:rPr lang="en-US" sz="2400" dirty="0" err="1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crime_count</a:t>
            </a:r>
            <a:r>
              <a:rPr lang="en-US" sz="2400" dirty="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 ASC LIMIT 5"</a:t>
            </a:r>
            <a:r>
              <a:rPr lang="en-US" sz="2400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24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df_low_region.show</a:t>
            </a:r>
            <a:r>
              <a:rPr lang="en-US" sz="2400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  <a:endParaRPr sz="24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40832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8" grpId="0"/>
      <p:bldP spid="180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5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17221200" cy="1592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Calibri"/>
              <a:buNone/>
            </a:pPr>
            <a:r>
              <a:rPr lang="en-US" sz="5600" b="1" dirty="0"/>
              <a:t>Geographic Analysis - Top 5 Region with Highest Crime</a:t>
            </a:r>
            <a:endParaRPr sz="5600" b="1" dirty="0"/>
          </a:p>
        </p:txBody>
      </p:sp>
      <p:sp>
        <p:nvSpPr>
          <p:cNvPr id="193" name="Google Shape;193;p56"/>
          <p:cNvSpPr txBox="1">
            <a:spLocks noGrp="1"/>
          </p:cNvSpPr>
          <p:nvPr>
            <p:ph type="body" idx="1"/>
          </p:nvPr>
        </p:nvSpPr>
        <p:spPr>
          <a:xfrm>
            <a:off x="457200" y="2400300"/>
            <a:ext cx="8686800" cy="73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>
              <a:spcBef>
                <a:spcPts val="0"/>
              </a:spcBef>
              <a:buSzPts val="4200"/>
            </a:pPr>
            <a:r>
              <a:rPr lang="en-US" sz="4200" dirty="0"/>
              <a:t>Using </a:t>
            </a:r>
            <a:r>
              <a:rPr lang="en-US" sz="4200" b="1" dirty="0"/>
              <a:t>Spark</a:t>
            </a:r>
            <a:r>
              <a:rPr lang="en-US" sz="4200" dirty="0"/>
              <a:t>, we queried the top 5 regions with the highest crime numbers, revealing the riskiest </a:t>
            </a:r>
            <a:r>
              <a:rPr lang="en-US" sz="4200" dirty="0" err="1"/>
              <a:t>neighbourhoods</a:t>
            </a:r>
            <a:r>
              <a:rPr lang="en-US" sz="4200" dirty="0"/>
              <a:t> in Toronto City.</a:t>
            </a:r>
            <a:endParaRPr sz="4200" dirty="0"/>
          </a:p>
        </p:txBody>
      </p:sp>
      <p:sp>
        <p:nvSpPr>
          <p:cNvPr id="194" name="Google Shape;194;p56"/>
          <p:cNvSpPr txBox="1"/>
          <p:nvPr/>
        </p:nvSpPr>
        <p:spPr>
          <a:xfrm>
            <a:off x="9982200" y="2400300"/>
            <a:ext cx="7848600" cy="3663311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%spark2</a:t>
            </a:r>
            <a:endParaRPr sz="24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val</a:t>
            </a:r>
            <a:r>
              <a:rPr lang="en-US" sz="2400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400" dirty="0" err="1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df_highest_region</a:t>
            </a:r>
            <a:r>
              <a:rPr lang="en-US" sz="2400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2400" dirty="0" err="1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spark.sql</a:t>
            </a:r>
            <a:r>
              <a:rPr lang="en-US" sz="2400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2400" dirty="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"SELECT COUNT(*) AS </a:t>
            </a:r>
            <a:r>
              <a:rPr lang="en-US" sz="2400" dirty="0" err="1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crime_count</a:t>
            </a:r>
            <a:r>
              <a:rPr lang="en-US" sz="2400" dirty="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2400" dirty="0" err="1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neighbourhood</a:t>
            </a:r>
            <a:r>
              <a:rPr lang="en-US" sz="2400" dirty="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 FROM </a:t>
            </a:r>
            <a:r>
              <a:rPr lang="en-US" sz="2400" dirty="0" err="1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crime_view</a:t>
            </a:r>
            <a:r>
              <a:rPr lang="en-US" sz="2400" dirty="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 GROUP BY </a:t>
            </a:r>
            <a:r>
              <a:rPr lang="en-US" sz="2400" dirty="0" err="1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neighbourhood</a:t>
            </a:r>
            <a:r>
              <a:rPr lang="en-US" sz="2400" dirty="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 ORDER BY </a:t>
            </a:r>
            <a:r>
              <a:rPr lang="en-US" sz="2400" dirty="0" err="1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crime_count</a:t>
            </a:r>
            <a:r>
              <a:rPr lang="en-US" sz="2400" dirty="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 DESC LIMIT 5"</a:t>
            </a:r>
            <a:r>
              <a:rPr lang="en-US" sz="2400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24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df_highest_region.show</a:t>
            </a:r>
            <a:r>
              <a:rPr lang="en-US" sz="2400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  <a:endParaRPr sz="24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3096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2" grpId="0"/>
      <p:bldP spid="194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8" name="Google Shape;268;p17"/>
          <p:cNvCxnSpPr/>
          <p:nvPr/>
        </p:nvCxnSpPr>
        <p:spPr>
          <a:xfrm rot="10800000" flipH="1">
            <a:off x="1028695" y="1760761"/>
            <a:ext cx="16230594" cy="38509"/>
          </a:xfrm>
          <a:prstGeom prst="straightConnector1">
            <a:avLst/>
          </a:prstGeom>
          <a:noFill/>
          <a:ln w="9525" cap="flat" cmpd="sng">
            <a:solidFill>
              <a:srgbClr val="2B2C3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69" name="Google Shape;269;p17"/>
          <p:cNvSpPr/>
          <p:nvPr/>
        </p:nvSpPr>
        <p:spPr>
          <a:xfrm>
            <a:off x="1028700" y="2538591"/>
            <a:ext cx="16208771" cy="7000617"/>
          </a:xfrm>
          <a:custGeom>
            <a:avLst/>
            <a:gdLst/>
            <a:ahLst/>
            <a:cxnLst/>
            <a:rect l="l" t="t" r="r" b="b"/>
            <a:pathLst>
              <a:path w="16208771" h="7000617" extrusionOk="0">
                <a:moveTo>
                  <a:pt x="0" y="0"/>
                </a:moveTo>
                <a:lnTo>
                  <a:pt x="16208771" y="0"/>
                </a:lnTo>
                <a:lnTo>
                  <a:pt x="16208771" y="7000617"/>
                </a:lnTo>
                <a:lnTo>
                  <a:pt x="0" y="700061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0" name="Google Shape;270;p17"/>
          <p:cNvSpPr txBox="1"/>
          <p:nvPr/>
        </p:nvSpPr>
        <p:spPr>
          <a:xfrm>
            <a:off x="1006871" y="942975"/>
            <a:ext cx="16230600" cy="651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14" b="1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rPr>
              <a:t>PREMISES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4985654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5" name="Google Shape;275;p18"/>
          <p:cNvCxnSpPr/>
          <p:nvPr/>
        </p:nvCxnSpPr>
        <p:spPr>
          <a:xfrm rot="10800000" flipH="1">
            <a:off x="1028695" y="1760761"/>
            <a:ext cx="16230594" cy="38509"/>
          </a:xfrm>
          <a:prstGeom prst="straightConnector1">
            <a:avLst/>
          </a:prstGeom>
          <a:noFill/>
          <a:ln w="9525" cap="flat" cmpd="sng">
            <a:solidFill>
              <a:srgbClr val="2B2C3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76" name="Google Shape;276;p18"/>
          <p:cNvSpPr/>
          <p:nvPr/>
        </p:nvSpPr>
        <p:spPr>
          <a:xfrm>
            <a:off x="1006871" y="3005871"/>
            <a:ext cx="16252429" cy="5900115"/>
          </a:xfrm>
          <a:custGeom>
            <a:avLst/>
            <a:gdLst/>
            <a:ahLst/>
            <a:cxnLst/>
            <a:rect l="l" t="t" r="r" b="b"/>
            <a:pathLst>
              <a:path w="16252429" h="5900115" extrusionOk="0">
                <a:moveTo>
                  <a:pt x="0" y="0"/>
                </a:moveTo>
                <a:lnTo>
                  <a:pt x="16252429" y="0"/>
                </a:lnTo>
                <a:lnTo>
                  <a:pt x="16252429" y="5900115"/>
                </a:lnTo>
                <a:lnTo>
                  <a:pt x="0" y="590011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415" r="-414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7" name="Google Shape;277;p18"/>
          <p:cNvSpPr txBox="1"/>
          <p:nvPr/>
        </p:nvSpPr>
        <p:spPr>
          <a:xfrm>
            <a:off x="1006871" y="942975"/>
            <a:ext cx="16230600" cy="651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14" b="1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rPr>
              <a:t>PREMISES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1455698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a2c1ae7540_1_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17221200" cy="15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 algn="l">
              <a:buSzPts val="5600"/>
            </a:pPr>
            <a:r>
              <a:rPr lang="en-US" sz="5600" b="1" dirty="0"/>
              <a:t>Introduction &amp; Objectives</a:t>
            </a:r>
          </a:p>
        </p:txBody>
      </p:sp>
      <p:sp>
        <p:nvSpPr>
          <p:cNvPr id="112" name="Google Shape;112;g2a2c1ae7540_1_0"/>
          <p:cNvSpPr txBox="1">
            <a:spLocks noGrp="1"/>
          </p:cNvSpPr>
          <p:nvPr>
            <p:ph type="body" idx="1"/>
          </p:nvPr>
        </p:nvSpPr>
        <p:spPr>
          <a:xfrm>
            <a:off x="457200" y="2400300"/>
            <a:ext cx="17221200" cy="73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>
              <a:spcBef>
                <a:spcPts val="0"/>
              </a:spcBef>
              <a:buSzPts val="4800"/>
            </a:pPr>
            <a:r>
              <a:rPr lang="en-US" sz="4800" dirty="0"/>
              <a:t>Identify the times when most crimes occur.</a:t>
            </a:r>
          </a:p>
          <a:p>
            <a:pPr marL="342900" lvl="0">
              <a:spcBef>
                <a:spcPts val="0"/>
              </a:spcBef>
              <a:buSzPts val="4800"/>
            </a:pPr>
            <a:endParaRPr lang="en-US" sz="4800" dirty="0"/>
          </a:p>
          <a:p>
            <a:pPr marL="342900" lvl="0">
              <a:spcBef>
                <a:spcPts val="0"/>
              </a:spcBef>
              <a:buSzPts val="4800"/>
            </a:pPr>
            <a:r>
              <a:rPr lang="en-US" sz="4800" dirty="0"/>
              <a:t>Determine the specific areas in Toronto with higher crime rates.</a:t>
            </a:r>
          </a:p>
          <a:p>
            <a:pPr marL="342900" lvl="0">
              <a:spcBef>
                <a:spcPts val="0"/>
              </a:spcBef>
              <a:buSzPts val="4800"/>
            </a:pPr>
            <a:endParaRPr lang="en-US" sz="4800" dirty="0"/>
          </a:p>
          <a:p>
            <a:pPr marL="342900" lvl="0">
              <a:spcBef>
                <a:spcPts val="0"/>
              </a:spcBef>
              <a:buSzPts val="4800"/>
            </a:pPr>
            <a:r>
              <a:rPr lang="en-US" sz="4800" dirty="0"/>
              <a:t>Understand the most common types of crimes in these areas.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Char char="•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97857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a2c1ae7540_1_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17221200" cy="15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Calibri"/>
              <a:buNone/>
            </a:pPr>
            <a:r>
              <a:rPr lang="en-US" sz="5600" b="1"/>
              <a:t>Data Source and Logical Model Design - Data Source</a:t>
            </a:r>
            <a:endParaRPr sz="5600" b="1"/>
          </a:p>
        </p:txBody>
      </p:sp>
      <p:sp>
        <p:nvSpPr>
          <p:cNvPr id="112" name="Google Shape;112;g2a2c1ae7540_1_0"/>
          <p:cNvSpPr txBox="1">
            <a:spLocks noGrp="1"/>
          </p:cNvSpPr>
          <p:nvPr>
            <p:ph type="body" idx="1"/>
          </p:nvPr>
        </p:nvSpPr>
        <p:spPr>
          <a:xfrm>
            <a:off x="457200" y="2400300"/>
            <a:ext cx="17221200" cy="73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Char char="•"/>
            </a:pPr>
            <a:r>
              <a:rPr lang="en-US" sz="4800" dirty="0"/>
              <a:t>Major Crime Indicator is the dataset about crime occurrences provided by the city of </a:t>
            </a:r>
            <a:r>
              <a:rPr lang="en-US" sz="4800" u="sng" dirty="0">
                <a:solidFill>
                  <a:schemeClr val="hlink"/>
                </a:solidFill>
                <a:hlinkClick r:id="rId3"/>
              </a:rPr>
              <a:t>Toronto's open data</a:t>
            </a:r>
            <a:r>
              <a:rPr lang="en-US" sz="4800" dirty="0"/>
              <a:t>: </a:t>
            </a:r>
            <a:endParaRPr sz="3600" b="1" dirty="0"/>
          </a:p>
          <a:p>
            <a:pPr marL="342900" lvl="0" indent="-76200" algn="l" rtl="0">
              <a:spcBef>
                <a:spcPts val="84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</a:pPr>
            <a:endParaRPr sz="4200" dirty="0"/>
          </a:p>
          <a:p>
            <a:pPr marL="342900" lvl="0" indent="-342900" algn="l" rtl="0">
              <a:spcBef>
                <a:spcPts val="840"/>
              </a:spcBef>
              <a:spcAft>
                <a:spcPts val="0"/>
              </a:spcAft>
              <a:buClr>
                <a:schemeClr val="dk1"/>
              </a:buClr>
              <a:buSzPts val="4200"/>
              <a:buChar char="•"/>
            </a:pPr>
            <a:r>
              <a:rPr lang="en-US" sz="4200" dirty="0"/>
              <a:t>Features:</a:t>
            </a:r>
            <a:endParaRPr dirty="0"/>
          </a:p>
          <a:p>
            <a:pPr marL="742950" lvl="1" indent="-285750" algn="l" rtl="0">
              <a:spcBef>
                <a:spcPts val="76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Noto Sans Symbols"/>
              <a:buChar char="✔"/>
            </a:pPr>
            <a:r>
              <a:rPr lang="en-US" sz="3800" dirty="0"/>
              <a:t>Official Toronto Police data source.</a:t>
            </a:r>
            <a:endParaRPr sz="3800" dirty="0"/>
          </a:p>
          <a:p>
            <a:pPr marL="742950" lvl="1" indent="-412750" algn="l" rtl="0">
              <a:spcBef>
                <a:spcPts val="760"/>
              </a:spcBef>
              <a:spcAft>
                <a:spcPts val="0"/>
              </a:spcAft>
              <a:buSzPts val="3800"/>
              <a:buFont typeface="Noto Sans Symbols"/>
              <a:buChar char="✔"/>
            </a:pPr>
            <a:r>
              <a:rPr lang="en-US" sz="3800" dirty="0"/>
              <a:t>Covers major crime categories in Toronto.</a:t>
            </a:r>
            <a:endParaRPr sz="3800" dirty="0"/>
          </a:p>
          <a:p>
            <a:pPr marL="742950" lvl="1" indent="-412750" algn="l" rtl="0">
              <a:spcBef>
                <a:spcPts val="760"/>
              </a:spcBef>
              <a:spcAft>
                <a:spcPts val="0"/>
              </a:spcAft>
              <a:buSzPts val="3800"/>
              <a:buFont typeface="Noto Sans Symbols"/>
              <a:buChar char="✔"/>
            </a:pPr>
            <a:r>
              <a:rPr lang="en-US" sz="3800" dirty="0"/>
              <a:t>Contains historical data since 2014.</a:t>
            </a:r>
            <a:endParaRPr sz="3800" dirty="0"/>
          </a:p>
          <a:p>
            <a:pPr marL="342900" lvl="0" indent="-1397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a2c1ae7540_1_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17221200" cy="15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Calibri"/>
              <a:buNone/>
            </a:pPr>
            <a:r>
              <a:rPr lang="en-US" sz="5600" b="1" dirty="0"/>
              <a:t>Data Source and Logical Model Design - Data Source</a:t>
            </a:r>
            <a:endParaRPr sz="5600" b="1" dirty="0"/>
          </a:p>
        </p:txBody>
      </p:sp>
      <p:sp>
        <p:nvSpPr>
          <p:cNvPr id="118" name="Google Shape;118;g2a2c1ae7540_1_5"/>
          <p:cNvSpPr txBox="1">
            <a:spLocks noGrp="1"/>
          </p:cNvSpPr>
          <p:nvPr>
            <p:ph type="body" idx="1"/>
          </p:nvPr>
        </p:nvSpPr>
        <p:spPr>
          <a:xfrm>
            <a:off x="457200" y="2400300"/>
            <a:ext cx="17221200" cy="73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Char char="•"/>
            </a:pPr>
            <a:r>
              <a:rPr lang="en-US" sz="4800" dirty="0"/>
              <a:t>Precisely, our dataset is a CSV file that has 323296 rows of major crime data across 158 City of Toronto neighborhoods.</a:t>
            </a:r>
            <a:endParaRPr dirty="0"/>
          </a:p>
        </p:txBody>
      </p:sp>
      <p:pic>
        <p:nvPicPr>
          <p:cNvPr id="119" name="Google Shape;119;g2a2c1ae7540_1_5" descr="图形用户界面, 表格, Excel&#10;&#10;描述已自动生成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6800" y="4305300"/>
            <a:ext cx="15368014" cy="50813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a2c1ae7540_1_1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17602200" cy="15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Calibri"/>
              <a:buNone/>
            </a:pPr>
            <a:r>
              <a:rPr lang="en-US" sz="5600" b="1" dirty="0"/>
              <a:t>Data Source and Logical Model Design - Logical Model Design</a:t>
            </a:r>
            <a:endParaRPr sz="5600" b="1" dirty="0"/>
          </a:p>
        </p:txBody>
      </p:sp>
      <p:sp>
        <p:nvSpPr>
          <p:cNvPr id="125" name="Google Shape;125;g2a2c1ae7540_1_11"/>
          <p:cNvSpPr txBox="1">
            <a:spLocks noGrp="1"/>
          </p:cNvSpPr>
          <p:nvPr>
            <p:ph type="body" idx="1"/>
          </p:nvPr>
        </p:nvSpPr>
        <p:spPr>
          <a:xfrm>
            <a:off x="457200" y="2400300"/>
            <a:ext cx="17221200" cy="73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Char char="•"/>
            </a:pPr>
            <a:r>
              <a:rPr lang="en-US" sz="4800" dirty="0"/>
              <a:t>For ease of analysis, we selected </a:t>
            </a:r>
            <a:r>
              <a:rPr lang="en-US" sz="4800" b="1" dirty="0"/>
              <a:t>7</a:t>
            </a:r>
            <a:r>
              <a:rPr lang="en-US" sz="4800" dirty="0"/>
              <a:t> out of </a:t>
            </a:r>
            <a:r>
              <a:rPr lang="en-US" sz="4800" b="1" dirty="0"/>
              <a:t>27</a:t>
            </a:r>
            <a:r>
              <a:rPr lang="en-US" sz="4800" dirty="0"/>
              <a:t> columns to build our logical model and designed our </a:t>
            </a:r>
            <a:r>
              <a:rPr lang="en-US" sz="4800" b="1" dirty="0" err="1"/>
              <a:t>crime_view</a:t>
            </a:r>
            <a:r>
              <a:rPr lang="en-US" sz="4800" b="1" dirty="0"/>
              <a:t> </a:t>
            </a:r>
            <a:r>
              <a:rPr lang="en-US" sz="4800" dirty="0"/>
              <a:t>model as follows.</a:t>
            </a:r>
            <a:endParaRPr dirty="0"/>
          </a:p>
          <a:p>
            <a:pPr marL="342900" lvl="0" indent="-1397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dirty="0"/>
          </a:p>
        </p:txBody>
      </p:sp>
      <p:pic>
        <p:nvPicPr>
          <p:cNvPr id="126" name="Google Shape;126;g2a2c1ae7540_1_11" descr="图片包含 文本&#10;&#10;描述已自动生成"/>
          <p:cNvPicPr preferRelativeResize="0"/>
          <p:nvPr/>
        </p:nvPicPr>
        <p:blipFill rotWithShape="1">
          <a:blip r:embed="rId3">
            <a:alphaModFix/>
          </a:blip>
          <a:srcRect l="4659" t="6036" r="9043" b="9066"/>
          <a:stretch/>
        </p:blipFill>
        <p:spPr>
          <a:xfrm>
            <a:off x="2464881" y="4154994"/>
            <a:ext cx="6578600" cy="5622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a2c1ae7540_1_1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17221200" cy="15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Calibri"/>
              <a:buNone/>
            </a:pPr>
            <a:r>
              <a:rPr lang="en-US" sz="5600" b="1" dirty="0"/>
              <a:t>The Implementation of the Logical Model </a:t>
            </a:r>
            <a:endParaRPr sz="5600" b="1" dirty="0"/>
          </a:p>
        </p:txBody>
      </p:sp>
      <p:sp>
        <p:nvSpPr>
          <p:cNvPr id="132" name="Google Shape;132;g2a2c1ae7540_1_17"/>
          <p:cNvSpPr txBox="1">
            <a:spLocks noGrp="1"/>
          </p:cNvSpPr>
          <p:nvPr>
            <p:ph type="body" idx="1"/>
          </p:nvPr>
        </p:nvSpPr>
        <p:spPr>
          <a:xfrm>
            <a:off x="457200" y="2400300"/>
            <a:ext cx="9906000" cy="73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Char char="•"/>
            </a:pPr>
            <a:r>
              <a:rPr lang="en-US" sz="4800" dirty="0"/>
              <a:t>To implement our warehouse model, we leverage </a:t>
            </a:r>
            <a:r>
              <a:rPr lang="en-US" sz="4800" b="1" dirty="0"/>
              <a:t>Hadoop</a:t>
            </a:r>
            <a:r>
              <a:rPr lang="en-US" sz="4800" dirty="0"/>
              <a:t>, a powerful big data technology, to harness the benefits of distributed storage and processing. </a:t>
            </a:r>
            <a:endParaRPr dirty="0"/>
          </a:p>
          <a:p>
            <a:pPr marL="342900" lvl="0" indent="-38100" algn="l" rtl="0">
              <a:spcBef>
                <a:spcPts val="96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</a:pPr>
            <a:endParaRPr sz="4800" dirty="0"/>
          </a:p>
          <a:p>
            <a:pPr marL="342900" lvl="0" indent="-342900" algn="l" rtl="0">
              <a:spcBef>
                <a:spcPts val="960"/>
              </a:spcBef>
              <a:spcAft>
                <a:spcPts val="0"/>
              </a:spcAft>
              <a:buClr>
                <a:schemeClr val="dk1"/>
              </a:buClr>
              <a:buSzPts val="4800"/>
              <a:buChar char="•"/>
            </a:pPr>
            <a:r>
              <a:rPr lang="en-US" sz="4800" dirty="0"/>
              <a:t>Placing our CSV file into </a:t>
            </a:r>
            <a:r>
              <a:rPr lang="en-US" sz="4800" b="1" dirty="0"/>
              <a:t>Hadoop</a:t>
            </a:r>
            <a:r>
              <a:rPr lang="en-US" sz="4800" dirty="0"/>
              <a:t> ensures scalability, fault tolerance, and efficient data handling.</a:t>
            </a:r>
            <a:endParaRPr dirty="0"/>
          </a:p>
        </p:txBody>
      </p:sp>
      <p:pic>
        <p:nvPicPr>
          <p:cNvPr id="133" name="Google Shape;133;g2a2c1ae7540_1_17" descr="图形用户界面, 文本, 应用程序, 电子邮件&#10;&#10;描述已自动生成"/>
          <p:cNvPicPr preferRelativeResize="0"/>
          <p:nvPr/>
        </p:nvPicPr>
        <p:blipFill rotWithShape="1">
          <a:blip r:embed="rId3">
            <a:alphaModFix/>
          </a:blip>
          <a:srcRect r="22803"/>
          <a:stretch/>
        </p:blipFill>
        <p:spPr>
          <a:xfrm>
            <a:off x="10683766" y="2400300"/>
            <a:ext cx="7147033" cy="5181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4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17221200" cy="15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Calibri"/>
              <a:buNone/>
            </a:pPr>
            <a:r>
              <a:rPr lang="en-US" sz="5600" b="1" dirty="0"/>
              <a:t>The Implementation of the Logical Model </a:t>
            </a:r>
            <a:endParaRPr sz="5600" b="1" dirty="0"/>
          </a:p>
        </p:txBody>
      </p:sp>
      <p:sp>
        <p:nvSpPr>
          <p:cNvPr id="139" name="Google Shape;139;p46"/>
          <p:cNvSpPr txBox="1">
            <a:spLocks noGrp="1"/>
          </p:cNvSpPr>
          <p:nvPr>
            <p:ph type="body" idx="1"/>
          </p:nvPr>
        </p:nvSpPr>
        <p:spPr>
          <a:xfrm>
            <a:off x="457200" y="2400300"/>
            <a:ext cx="17221200" cy="73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>
              <a:spcBef>
                <a:spcPts val="0"/>
              </a:spcBef>
              <a:buSzPts val="4800"/>
            </a:pPr>
            <a:r>
              <a:rPr lang="en-US" sz="4800" dirty="0"/>
              <a:t>Utilized Hive for robust database infrastructure</a:t>
            </a:r>
          </a:p>
          <a:p>
            <a:pPr marL="0" lvl="0" indent="0">
              <a:spcBef>
                <a:spcPts val="0"/>
              </a:spcBef>
              <a:buSzPts val="4800"/>
              <a:buNone/>
            </a:pPr>
            <a:endParaRPr lang="en-US" sz="4800" dirty="0"/>
          </a:p>
          <a:p>
            <a:pPr marL="342900" lvl="0">
              <a:spcBef>
                <a:spcPts val="0"/>
              </a:spcBef>
              <a:buSzPts val="4800"/>
            </a:pPr>
            <a:r>
              <a:rPr lang="en-US" sz="4800" dirty="0"/>
              <a:t>Created </a:t>
            </a:r>
            <a:r>
              <a:rPr lang="en-US" sz="4800" b="1" dirty="0" err="1"/>
              <a:t>crime_rate_ext</a:t>
            </a:r>
            <a:r>
              <a:rPr lang="en-US" sz="4800" b="1" dirty="0"/>
              <a:t> </a:t>
            </a:r>
            <a:r>
              <a:rPr lang="en-US" sz="4800" dirty="0"/>
              <a:t>external table for direct CSV file reference</a:t>
            </a:r>
          </a:p>
          <a:p>
            <a:pPr marL="0" lvl="0" indent="0">
              <a:spcBef>
                <a:spcPts val="0"/>
              </a:spcBef>
              <a:buSzPts val="4800"/>
              <a:buNone/>
            </a:pPr>
            <a:endParaRPr lang="en-US" sz="4800" dirty="0"/>
          </a:p>
          <a:p>
            <a:pPr marL="342900" lvl="0">
              <a:spcBef>
                <a:spcPts val="0"/>
              </a:spcBef>
              <a:buSzPts val="4800"/>
            </a:pPr>
            <a:r>
              <a:rPr lang="en-US" sz="4800" dirty="0"/>
              <a:t>Developed </a:t>
            </a:r>
            <a:r>
              <a:rPr lang="en-US" sz="4800" b="1" dirty="0" err="1"/>
              <a:t>crime_rate_orc</a:t>
            </a:r>
            <a:r>
              <a:rPr lang="en-US" sz="4800" b="1" dirty="0"/>
              <a:t> </a:t>
            </a:r>
            <a:r>
              <a:rPr lang="en-US" sz="4800" dirty="0"/>
              <a:t>internal table for data processing</a:t>
            </a:r>
          </a:p>
          <a:p>
            <a:pPr marL="0" lvl="0" indent="0">
              <a:spcBef>
                <a:spcPts val="0"/>
              </a:spcBef>
              <a:buSzPts val="4800"/>
              <a:buNone/>
            </a:pPr>
            <a:endParaRPr lang="en-US" sz="4800" dirty="0"/>
          </a:p>
          <a:p>
            <a:pPr marL="342900" lvl="0">
              <a:spcBef>
                <a:spcPts val="0"/>
              </a:spcBef>
              <a:buSzPts val="4800"/>
            </a:pPr>
            <a:r>
              <a:rPr lang="en-US" sz="4800" b="1" dirty="0" err="1"/>
              <a:t>crime_view</a:t>
            </a:r>
            <a:r>
              <a:rPr lang="en-US" sz="4800" b="1" dirty="0"/>
              <a:t> </a:t>
            </a:r>
            <a:r>
              <a:rPr lang="en-US" sz="4800" dirty="0"/>
              <a:t>central for in-depth analysis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8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1272</Words>
  <Application>Microsoft Office PowerPoint</Application>
  <PresentationFormat>Custom</PresentationFormat>
  <Paragraphs>141</Paragraphs>
  <Slides>35</Slides>
  <Notes>35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3" baseType="lpstr">
      <vt:lpstr>Playfair Display</vt:lpstr>
      <vt:lpstr>Calibri</vt:lpstr>
      <vt:lpstr>Arial</vt:lpstr>
      <vt:lpstr>Public Sans</vt:lpstr>
      <vt:lpstr>Noto Sans Symbols</vt:lpstr>
      <vt:lpstr>Times New Roman</vt:lpstr>
      <vt:lpstr>Consolas</vt:lpstr>
      <vt:lpstr>Office Theme</vt:lpstr>
      <vt:lpstr>PowerPoint Presentation</vt:lpstr>
      <vt:lpstr>PowerPoint Presentation</vt:lpstr>
      <vt:lpstr>Problem Statement:</vt:lpstr>
      <vt:lpstr>Introduction &amp; Objectives</vt:lpstr>
      <vt:lpstr>Data Source and Logical Model Design - Data Source</vt:lpstr>
      <vt:lpstr>Data Source and Logical Model Design - Data Source</vt:lpstr>
      <vt:lpstr>Data Source and Logical Model Design - Logical Model Design</vt:lpstr>
      <vt:lpstr>The Implementation of the Logical Model </vt:lpstr>
      <vt:lpstr>The Implementation of the Logical Model </vt:lpstr>
      <vt:lpstr>PowerPoint Presentation</vt:lpstr>
      <vt:lpstr>Temporal Analysis - General Trend</vt:lpstr>
      <vt:lpstr>Temporal Analysis - Day of Week</vt:lpstr>
      <vt:lpstr>Geographic Analysis - Top 5 Region with Lowest Crime</vt:lpstr>
      <vt:lpstr>Geographic Analysis - Top 5 Region with Highest Crime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Pattern Analysis - Crime Category Analysis</vt:lpstr>
      <vt:lpstr>Pattern Analysis - Crime Category Analysis</vt:lpstr>
      <vt:lpstr>Pattern Analysis - Premises Categories</vt:lpstr>
      <vt:lpstr>Pattern Analysis - Premises Categories</vt:lpstr>
      <vt:lpstr>Practical Utilization</vt:lpstr>
      <vt:lpstr>Conclusions</vt:lpstr>
      <vt:lpstr>Conclusions</vt:lpstr>
      <vt:lpstr>PowerPoint Presentation</vt:lpstr>
      <vt:lpstr>PowerPoint Presentation</vt:lpstr>
      <vt:lpstr>The Implementation of the Logical Model </vt:lpstr>
      <vt:lpstr>Temporal Analysis - Day of Week</vt:lpstr>
      <vt:lpstr>Geographic Analysis - Top 5 Region with Lowest Crime</vt:lpstr>
      <vt:lpstr>Geographic Analysis - Top 5 Region with Highest Crime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Ricardo Joaquin Hornedo Aldeco</cp:lastModifiedBy>
  <cp:revision>1</cp:revision>
  <dcterms:created xsi:type="dcterms:W3CDTF">2006-08-16T00:00:00Z</dcterms:created>
  <dcterms:modified xsi:type="dcterms:W3CDTF">2023-12-06T17:53:05Z</dcterms:modified>
</cp:coreProperties>
</file>